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slides/charts/chart1.xml" ContentType="application/vnd.openxmlformats-officedocument.drawingml.chart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7a430b0231fc4ce5" /><Relationship Type="http://schemas.openxmlformats.org/officeDocument/2006/relationships/extended-properties" Target="/docProps/app.xml" Id="Ra69202f0fa8c4cd6" /><Relationship Type="http://schemas.openxmlformats.org/officeDocument/2006/relationships/officeDocument" Target="/ppt/presentation.xml" Id="R5cc385d51b7a4e2b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5b9d007808d849cb"/>
  </p:sldMasterIdLst>
  <p:notesMasterIdLst>
    <p:notesMasterId xmlns:r="http://schemas.openxmlformats.org/officeDocument/2006/relationships" r:id="Rf36062e5e7534e9e"/>
  </p:notesMasterIdLst>
  <p:sldIdLst>
    <p:sldId xmlns:r="http://schemas.openxmlformats.org/officeDocument/2006/relationships" id="256" r:id="Reea843d0b4174965"/>
    <p:sldId xmlns:r="http://schemas.openxmlformats.org/officeDocument/2006/relationships" id="257" r:id="Re11bd2f217a046b9"/>
    <p:sldId xmlns:r="http://schemas.openxmlformats.org/officeDocument/2006/relationships" id="258" r:id="Rfecd702fb37d4d00"/>
    <p:sldId xmlns:r="http://schemas.openxmlformats.org/officeDocument/2006/relationships" id="259" r:id="Rb2d673b21b354fa6"/>
    <p:sldId xmlns:r="http://schemas.openxmlformats.org/officeDocument/2006/relationships" id="260" r:id="R6162fd2acb5f4c89"/>
    <p:sldId xmlns:r="http://schemas.openxmlformats.org/officeDocument/2006/relationships" id="261" r:id="Rdcf1d49f47354372"/>
    <p:sldId xmlns:r="http://schemas.openxmlformats.org/officeDocument/2006/relationships" id="262" r:id="R12f79001172f46f2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c34c8e58a0ee4e62" /><Relationship Type="http://schemas.openxmlformats.org/officeDocument/2006/relationships/slideMaster" Target="/ppt/slideMasters/slideMaster1.xml" Id="R5b9d007808d849cb" /><Relationship Type="http://schemas.openxmlformats.org/officeDocument/2006/relationships/notesMaster" Target="/ppt/notesMasters/notesMaster1.xml" Id="Rf36062e5e7534e9e" /><Relationship Type="http://schemas.openxmlformats.org/officeDocument/2006/relationships/presProps" Target="/ppt/presProps.xml" Id="R423ddb20d1e74a99" /><Relationship Type="http://schemas.openxmlformats.org/officeDocument/2006/relationships/tableStyles" Target="/ppt/tableStyles.xml" Id="Rb2f616f9ac524bb4" /><Relationship Type="http://schemas.openxmlformats.org/officeDocument/2006/relationships/slide" Target="/ppt/slides/slide1.xml" Id="Reea843d0b4174965" /><Relationship Type="http://schemas.openxmlformats.org/officeDocument/2006/relationships/slide" Target="/ppt/slides/slide2.xml" Id="Re11bd2f217a046b9" /><Relationship Type="http://schemas.openxmlformats.org/officeDocument/2006/relationships/slide" Target="/ppt/slides/slide3.xml" Id="Rfecd702fb37d4d00" /><Relationship Type="http://schemas.openxmlformats.org/officeDocument/2006/relationships/slide" Target="/ppt/slides/slide4.xml" Id="Rb2d673b21b354fa6" /><Relationship Type="http://schemas.openxmlformats.org/officeDocument/2006/relationships/slide" Target="/ppt/slides/slide5.xml" Id="R6162fd2acb5f4c89" /><Relationship Type="http://schemas.openxmlformats.org/officeDocument/2006/relationships/slide" Target="/ppt/slides/slide6.xml" Id="Rdcf1d49f47354372" /><Relationship Type="http://schemas.openxmlformats.org/officeDocument/2006/relationships/slide" Target="/ppt/slides/slide7.xml" Id="R12f79001172f46f2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381bd4ac42984cf6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3729afc669524499" /><Relationship Type="http://schemas.openxmlformats.org/officeDocument/2006/relationships/notesMaster" Target="/ppt/notesMasters/notesMaster1.xml" Id="R92d8df4ab6fc403e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987933665b7a41b6" /><Relationship Type="http://schemas.openxmlformats.org/officeDocument/2006/relationships/notesMaster" Target="/ppt/notesMasters/notesMaster1.xml" Id="Rcc6080b284cf48ae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00f28823482d45e3" /><Relationship Type="http://schemas.openxmlformats.org/officeDocument/2006/relationships/notesMaster" Target="/ppt/notesMasters/notesMaster1.xml" Id="Ra50b38fb947f4a84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e009dc95ea1544de" /><Relationship Type="http://schemas.openxmlformats.org/officeDocument/2006/relationships/notesMaster" Target="/ppt/notesMasters/notesMaster1.xml" Id="Rfa14bcd61bb14eea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57ff058b59c24368" /><Relationship Type="http://schemas.openxmlformats.org/officeDocument/2006/relationships/notesMaster" Target="/ppt/notesMasters/notesMaster1.xml" Id="Rf8d914dc13fc409e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4db4b3f84bab47ff" /><Relationship Type="http://schemas.openxmlformats.org/officeDocument/2006/relationships/notesMaster" Target="/ppt/notesMasters/notesMaster1.xml" Id="Rd30c68218189406a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5dd8ef8489b742b9" /><Relationship Type="http://schemas.openxmlformats.org/officeDocument/2006/relationships/notesMaster" Target="/ppt/notesMasters/notesMaster1.xml" Id="Rdd219c2f66764c54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7a9b2b8ef57d44d7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1106acc90d09469b" /><Relationship Type="http://schemas.openxmlformats.org/officeDocument/2006/relationships/slideLayout" Target="/ppt/slideLayouts/slideLayout1.xml" Id="R98a615e7d8a04ce5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98a615e7d8a04ce5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02f84810c894dfa" /><Relationship Type="http://schemas.openxmlformats.org/officeDocument/2006/relationships/image" Target="/ppt/media/image.png" Id="R7de85a322cf04f74" /><Relationship Type="http://schemas.openxmlformats.org/officeDocument/2006/relationships/notesSlide" Target="/ppt/notesSlides/notesSlide1.xml" Id="R6869392ce8a7498d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14904281e99480a" /><Relationship Type="http://schemas.openxmlformats.org/officeDocument/2006/relationships/notesSlide" Target="/ppt/notesSlides/notesSlide2.xml" Id="R9f78b629c9fb40c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1b4ae5a430b48a6" /><Relationship Type="http://schemas.openxmlformats.org/officeDocument/2006/relationships/chart" Target="/ppt/slides/charts/chart1.xml" Id="R87e48d72e9894e2a" /><Relationship Type="http://schemas.openxmlformats.org/officeDocument/2006/relationships/notesSlide" Target="/ppt/notesSlides/notesSlide3.xml" Id="Rf075e9e19233488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40a01aa4e4a4605" /><Relationship Type="http://schemas.openxmlformats.org/officeDocument/2006/relationships/notesSlide" Target="/ppt/notesSlides/notesSlide4.xml" Id="Rc6a3417e18c147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e1fa479fea84861" /><Relationship Type="http://schemas.openxmlformats.org/officeDocument/2006/relationships/image" Target="/ppt/media/image2.png" Id="Re6da6eb5050c4874" /><Relationship Type="http://schemas.openxmlformats.org/officeDocument/2006/relationships/notesSlide" Target="/ppt/notesSlides/notesSlide5.xml" Id="Rd1a3bb38b66c4a60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658afbfbc054696" /><Relationship Type="http://schemas.openxmlformats.org/officeDocument/2006/relationships/notesSlide" Target="/ppt/notesSlides/notesSlide6.xml" Id="R44ba0703fb9b4713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4a737c597ae4d0d" /><Relationship Type="http://schemas.openxmlformats.org/officeDocument/2006/relationships/notesSlide" Target="/ppt/notesSlides/notesSlide7.xml" Id="Rcc14a71e05c54a1f" /></Relationships>
</file>

<file path=ppt/slides/charts/chart1.xml><?xml version="1.0" encoding="utf-8"?>
<c:chartSpace xmlns:c="http://schemas.openxmlformats.org/drawingml/2006/chart">
  <c:lang val="en-US"/>
  <c:chart>
    <c:plotArea>
      <c:barChart>
        <c:barDir val="col"/>
        <c:grouping val="clustered"/>
        <c:varyColors val="0"/>
        <c:ser>
          <c:idx val="0"/>
          <c:order val="0"/>
          <c:tx>
            <c:v>在线可办率</c:v>
          </c:tx>
          <c:spPr>
            <a:solidFill xmlns:a="http://schemas.openxmlformats.org/drawingml/2006/main">
              <a:srgbClr val="215B8F"/>
            </a:solidFill>
          </c:spPr>
          <c:cat>
            <c:strLit>
              <c:ptCount val="4"/>
              <c:pt idx="0">
                <c:v>一季度</c:v>
              </c:pt>
              <c:pt idx="1">
                <c:v>二季度</c:v>
              </c:pt>
              <c:pt idx="2">
                <c:v>三季度</c:v>
              </c:pt>
              <c:pt idx="3">
                <c:v>四季度</c:v>
              </c:pt>
            </c:strLit>
          </c:cat>
          <c:val>
            <c:numLit>
              <c:formatCode>General</c:formatCode>
              <c:ptCount val="4"/>
              <c:pt idx="0">
                <c:v>78</c:v>
              </c:pt>
              <c:pt idx="1">
                <c:v>83</c:v>
              </c:pt>
              <c:pt idx="2">
                <c:v>88</c:v>
              </c:pt>
              <c:pt idx="3">
                <c:v>92.4</c:v>
              </c:pt>
            </c:numLit>
          </c:val>
        </c:ser>
        <c:ser>
          <c:idx val="1"/>
          <c:order val="1"/>
          <c:tx>
            <c:v>年度目标</c:v>
          </c:tx>
          <c:spPr>
            <a:solidFill xmlns:a="http://schemas.openxmlformats.org/drawingml/2006/main">
              <a:srgbClr val="B51F2E"/>
            </a:solidFill>
          </c:spPr>
          <c:cat>
            <c:strLit>
              <c:ptCount val="4"/>
              <c:pt idx="0">
                <c:v>一季度</c:v>
              </c:pt>
              <c:pt idx="1">
                <c:v>二季度</c:v>
              </c:pt>
              <c:pt idx="2">
                <c:v>三季度</c:v>
              </c:pt>
              <c:pt idx="3">
                <c:v>四季度</c:v>
              </c:pt>
            </c:strLit>
          </c:cat>
          <c:val>
            <c:numLit>
              <c:formatCode>General</c:formatCode>
              <c:ptCount val="4"/>
              <c:pt idx="0">
                <c:v>80</c:v>
              </c:pt>
              <c:pt idx="1">
                <c:v>85</c:v>
              </c:pt>
              <c:pt idx="2">
                <c:v>90</c:v>
              </c:pt>
              <c:pt idx="3">
                <c:v>95</c:v>
              </c:pt>
            </c:numLit>
          </c:val>
        </c:ser>
        <c:dLbls>
          <c:txPr>
            <a:bodyPr xmlns:a="http://schemas.openxmlformats.org/drawingml/2006/main" anchorCtr="1"/>
            <a:lstStyle xmlns:a="http://schemas.openxmlformats.org/drawingml/2006/main"/>
            <a:p xmlns:a="http://schemas.openxmlformats.org/drawingml/2006/main">
              <a:pPr>
                <a:defRPr sz="900">
                  <a:solidFill>
                    <a:srgbClr val="10253F"/>
                  </a:solidFill>
                  <a:latin typeface="Microsoft YaHei"/>
                  <a:ea typeface="Microsoft YaHei"/>
                  <a:cs typeface="Microsoft YaHei"/>
                </a:defRPr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80"/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C6C1B7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 sz="975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  <c:max val="100"/>
          <c:min val="0"/>
        </c:scaling>
        <c:delete val="0"/>
        <c:axPos val="l"/>
        <c:majorGridlines>
          <c:spPr>
            <a:ln xmlns:a="http://schemas.openxmlformats.org/drawingml/2006/main" w="9525">
              <a:solidFill>
                <a:srgbClr val="ECEAE5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0">
            <a:solidFill>
              <a:srgbClr val="FFFFFF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</a:p>
        </c:txPr>
        <c:crossAx val="48650112"/>
        <c:crossBetween val="between"/>
        <c:majorUnit val="20"/>
      </c:valAx>
      <c:spPr>
        <a:noFill xmlns:a="http://schemas.openxmlformats.org/drawingml/2006/main"/>
        <a:ln xmlns:a="http://schemas.openxmlformats.org/drawingml/2006/main" w="0">
          <a:solidFill>
            <a:srgbClr val="FFFFFF"/>
          </a:solidFill>
          <a:prstDash val="solid"/>
        </a:ln>
      </c:spPr>
    </c:plotArea>
    <c:legend>
      <c:legendPos val="b"/>
      <c:overlay val="0"/>
      <c:txPr>
        <a:bodyPr xmlns:a="http://schemas.openxmlformats.org/drawingml/2006/main" anchorCtr="1"/>
        <a:lstStyle xmlns:a="http://schemas.openxmlformats.org/drawingml/2006/main"/>
        <a:p xmlns:a="http://schemas.openxmlformats.org/drawingml/2006/main">
          <a:pPr>
            <a:defRPr sz="975">
              <a:solidFill>
                <a:srgbClr val="10253F"/>
              </a:solidFill>
              <a:latin typeface="Microsoft YaHei"/>
              <a:ea typeface="Microsoft YaHei"/>
              <a:cs typeface="Microsoft YaHei"/>
            </a:defRPr>
          </a:pPr>
        </a:p>
      </c:txPr>
    </c:legend>
    <c:plotVisOnly val="1"/>
  </c:chart>
  <c:spPr>
    <a:solidFill xmlns:a="http://schemas.openxmlformats.org/drawingml/2006/main">
      <a:srgbClr val="FFFFFF"/>
    </a:solidFill>
    <a:ln xmlns:a="http://schemas.openxmlformats.org/drawingml/2006/main" w="0">
      <a:solidFill>
        <a:srgbClr val="FFFFFF"/>
      </a:solidFill>
      <a:prstDash val="solid"/>
    </a:ln>
  </c:spPr>
</c:chartSpace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B1B31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de85a322cf04f74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cover-crimson-rule">
            <a:extLst xmlns:a="http://schemas.openxmlformats.org/drawingml/2006/main">
              <a:ext uri="{FF2B5EF4-FFF2-40B4-BE49-F238E27FC236}">
                <a16:creationId xmlns:a16="http://schemas.microsoft.com/office/drawing/2014/main" id="{603D2BC7-ED21-471C-BEA6-BF0D25A0B6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33400"/>
            <a:ext cx="876300" cy="666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51F2E"/>
          </a:solidFill>
          <a:ln xmlns:a="http://schemas.openxmlformats.org/drawingml/2006/main" w="0">
            <a:solidFill>
              <a:srgbClr val="B51F2E"/>
            </a:solidFill>
            <a:prstDash val="solid"/>
          </a:ln>
        </p:spPr>
      </p:sp>
      <p:sp>
        <p:nvSpPr>
          <p:cNvPr id="3" name="cover-kicker">
            <a:extLst xmlns:a="http://schemas.openxmlformats.org/drawingml/2006/main">
              <a:ext uri="{FF2B5EF4-FFF2-40B4-BE49-F238E27FC236}">
                <a16:creationId xmlns:a16="http://schemas.microsoft.com/office/drawing/2014/main" id="{F6A76B2A-5004-4392-A5F6-F578ABC90E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81050"/>
            <a:ext cx="4857750" cy="3429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F6EDEE"/>
                </a:solidFill>
                <a:latin typeface="Microsoft YaHei"/>
                <a:ea typeface="Microsoft YaHei"/>
                <a:cs typeface="Microsoft YaHei"/>
              </a:defRPr>
            </a:pPr>
            <a:r>
              <a:t>合成政务汇报作品集样例</a:t>
            </a:r>
          </a:p>
        </p:txBody>
      </p:sp>
      <p:sp>
        <p:nvSpPr>
          <p:cNvPr id="4" name="cover-title">
            <a:extLst xmlns:a="http://schemas.openxmlformats.org/drawingml/2006/main">
              <a:ext uri="{FF2B5EF4-FFF2-40B4-BE49-F238E27FC236}">
                <a16:creationId xmlns:a16="http://schemas.microsoft.com/office/drawing/2014/main" id="{DDCCABAE-9D23-4391-A9CD-195361D7E6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514600"/>
            <a:ext cx="6858000" cy="15240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b">
            <a:noAutofit/>
          </a:bodyPr>
          <a:lstStyle xmlns:a="http://schemas.openxmlformats.org/drawingml/2006/main"/>
          <a:p xmlns:a="http://schemas.openxmlformats.org/drawingml/2006/main">
            <a:pPr algn="l">
              <a:defRPr sz="51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t>2026 数字政务服务
提质增效工作汇报</a:t>
            </a:r>
          </a:p>
        </p:txBody>
      </p:sp>
      <p:sp>
        <p:nvSpPr>
          <p:cNvPr id="5" name="cover-subtitle">
            <a:extLst xmlns:a="http://schemas.openxmlformats.org/drawingml/2006/main">
              <a:ext uri="{FF2B5EF4-FFF2-40B4-BE49-F238E27FC236}">
                <a16:creationId xmlns:a16="http://schemas.microsoft.com/office/drawing/2014/main" id="{D89ABAB2-3ABA-4401-A6F9-18C87B9799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4400550"/>
            <a:ext cx="5334000" cy="7810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DCE5EF"/>
                </a:solidFill>
                <a:latin typeface="Microsoft YaHei"/>
                <a:ea typeface="Microsoft YaHei"/>
                <a:cs typeface="Microsoft YaHei"/>
              </a:defRPr>
            </a:pPr>
            <a:r>
              <a:t>以办事链路重构
推动服务提速、基层减负与治理可视</a:t>
            </a:r>
          </a:p>
        </p:txBody>
      </p:sp>
      <p:sp>
        <p:nvSpPr>
          <p:cNvPr id="6" name="cover-date">
            <a:extLst xmlns:a="http://schemas.openxmlformats.org/drawingml/2006/main">
              <a:ext uri="{FF2B5EF4-FFF2-40B4-BE49-F238E27FC236}">
                <a16:creationId xmlns:a16="http://schemas.microsoft.com/office/drawing/2014/main" id="{39AE33BE-D706-4CD4-A62E-2CF2B3E47D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5657850"/>
            <a:ext cx="5524500" cy="266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BBC8D8"/>
                </a:solidFill>
                <a:latin typeface="Microsoft YaHei"/>
                <a:ea typeface="Microsoft YaHei"/>
                <a:cs typeface="Microsoft YaHei"/>
              </a:defRPr>
            </a:pPr>
            <a:r>
              <a:t>2026 · SYNTHETIC PORTFOLIO SAMPLE</a:t>
            </a:r>
          </a:p>
        </p:txBody>
      </p:sp>
      <p:sp>
        <p:nvSpPr>
          <p:cNvPr id="7" name="cover-boundary">
            <a:extLst xmlns:a="http://schemas.openxmlformats.org/drawingml/2006/main">
              <a:ext uri="{FF2B5EF4-FFF2-40B4-BE49-F238E27FC236}">
                <a16:creationId xmlns:a16="http://schemas.microsoft.com/office/drawing/2014/main" id="{55F5A7A3-40D7-4B51-B994-233FECA6EA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143625"/>
            <a:ext cx="6000750" cy="2286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BBC8D8"/>
                </a:solidFill>
                <a:latin typeface="Microsoft YaHei"/>
                <a:ea typeface="Microsoft YaHei"/>
                <a:cs typeface="Microsoft YaHei"/>
              </a:defRPr>
            </a:pPr>
            <a:r>
              <a:t>非真实政府项目｜不含机构标识、涉密材料或真实业绩</a:t>
            </a:r>
          </a:p>
        </p:txBody>
      </p:sp>
      <p:sp>
        <p:nvSpPr>
          <p:cNvPr id="8" name="cover-page">
            <a:extLst xmlns:a="http://schemas.openxmlformats.org/drawingml/2006/main">
              <a:ext uri="{FF2B5EF4-FFF2-40B4-BE49-F238E27FC236}">
                <a16:creationId xmlns:a16="http://schemas.microsoft.com/office/drawing/2014/main" id="{2FDE3BC0-BB90-4D94-9A0C-9EE813EA77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44250" y="6286500"/>
            <a:ext cx="647700" cy="2286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DCE5EF"/>
                </a:solidFill>
                <a:latin typeface="Microsoft YaHei"/>
                <a:ea typeface="Microsoft YaHei"/>
                <a:cs typeface="Microsoft YaHei"/>
              </a:defRPr>
            </a:pPr>
            <a: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048762443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F7F4EE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6" name="s2-top-rule">
            <a:extLst xmlns:a="http://schemas.openxmlformats.org/drawingml/2006/main">
              <a:ext uri="{FF2B5EF4-FFF2-40B4-BE49-F238E27FC236}">
                <a16:creationId xmlns:a16="http://schemas.microsoft.com/office/drawing/2014/main" id="{7317ACAB-61D3-4C24-BD34-71C6ADFB34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247650"/>
            <a:ext cx="8191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51F2E"/>
          </a:solidFill>
          <a:ln xmlns:a="http://schemas.openxmlformats.org/drawingml/2006/main" w="0">
            <a:solidFill>
              <a:srgbClr val="B51F2E"/>
            </a:solidFill>
            <a:prstDash val="solid"/>
          </a:ln>
        </p:spPr>
      </p:sp>
      <p:sp>
        <p:nvSpPr>
          <p:cNvPr id="2" name="s2-title">
            <a:extLst xmlns:a="http://schemas.openxmlformats.org/drawingml/2006/main">
              <a:ext uri="{FF2B5EF4-FFF2-40B4-BE49-F238E27FC236}">
                <a16:creationId xmlns:a16="http://schemas.microsoft.com/office/drawing/2014/main" id="{7815DE2C-037D-4FA4-A135-F3BA175D41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457200"/>
            <a:ext cx="11049000" cy="647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3600" b="1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  <a:r>
              <a:t>政务提质增效，先重构办事链路</a:t>
            </a:r>
          </a:p>
        </p:txBody>
      </p:sp>
      <p:sp>
        <p:nvSpPr>
          <p:cNvPr id="3" name="s2-thesis-field">
            <a:extLst xmlns:a="http://schemas.openxmlformats.org/drawingml/2006/main">
              <a:ext uri="{FF2B5EF4-FFF2-40B4-BE49-F238E27FC236}">
                <a16:creationId xmlns:a16="http://schemas.microsoft.com/office/drawing/2014/main" id="{AD9E13DC-62C9-4797-9FEE-6C82F554BC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1638300"/>
            <a:ext cx="3714750" cy="4171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53F"/>
          </a:solidFill>
          <a:ln xmlns:a="http://schemas.openxmlformats.org/drawingml/2006/main" w="0">
            <a:solidFill>
              <a:srgbClr val="10253F"/>
            </a:solidFill>
            <a:prstDash val="solid"/>
          </a:ln>
        </p:spPr>
      </p:sp>
      <p:sp>
        <p:nvSpPr>
          <p:cNvPr id="4" name="s2-thesis-accent">
            <a:extLst xmlns:a="http://schemas.openxmlformats.org/drawingml/2006/main">
              <a:ext uri="{FF2B5EF4-FFF2-40B4-BE49-F238E27FC236}">
                <a16:creationId xmlns:a16="http://schemas.microsoft.com/office/drawing/2014/main" id="{A5716B36-ACD9-4E88-BF03-59DD9A9F25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1638300"/>
            <a:ext cx="114300" cy="4171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51F2E"/>
          </a:solidFill>
          <a:ln xmlns:a="http://schemas.openxmlformats.org/drawingml/2006/main" w="0">
            <a:solidFill>
              <a:srgbClr val="B51F2E"/>
            </a:solidFill>
            <a:prstDash val="solid"/>
          </a:ln>
        </p:spPr>
      </p:sp>
      <p:sp>
        <p:nvSpPr>
          <p:cNvPr id="5" name="s2-method-label">
            <a:extLst xmlns:a="http://schemas.openxmlformats.org/drawingml/2006/main">
              <a:ext uri="{FF2B5EF4-FFF2-40B4-BE49-F238E27FC236}">
                <a16:creationId xmlns:a16="http://schemas.microsoft.com/office/drawing/2014/main" id="{6EA98AE2-90B3-43CE-9236-B93AB2FF7F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2019300"/>
            <a:ext cx="2095500" cy="266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4D9DC"/>
                </a:solidFill>
                <a:latin typeface="Microsoft YaHei"/>
                <a:ea typeface="Microsoft YaHei"/>
                <a:cs typeface="Microsoft YaHei"/>
              </a:defRPr>
            </a:pPr>
            <a:r>
              <a:t>工作方法</a:t>
            </a:r>
          </a:p>
        </p:txBody>
      </p:sp>
      <p:sp>
        <p:nvSpPr>
          <p:cNvPr id="6" name="s2-claim">
            <a:extLst xmlns:a="http://schemas.openxmlformats.org/drawingml/2006/main">
              <a:ext uri="{FF2B5EF4-FFF2-40B4-BE49-F238E27FC236}">
                <a16:creationId xmlns:a16="http://schemas.microsoft.com/office/drawing/2014/main" id="{C7D0DD8F-DD5B-4ED4-9AD8-A17CDDDD2B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2571750"/>
            <a:ext cx="2857500" cy="2095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rmAutofit fontScale="98914"/>
          </a:bodyPr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t>重点不是“再上一个系统”，而是做到一次采集、协同办理、全程可视</a:t>
            </a:r>
          </a:p>
        </p:txBody>
      </p:sp>
      <p:sp>
        <p:nvSpPr>
          <p:cNvPr id="7" name="s2-note">
            <a:extLst xmlns:a="http://schemas.openxmlformats.org/drawingml/2006/main">
              <a:ext uri="{FF2B5EF4-FFF2-40B4-BE49-F238E27FC236}">
                <a16:creationId xmlns:a16="http://schemas.microsoft.com/office/drawing/2014/main" id="{DD5D9D6D-BD5D-4875-B54A-ED4A426A6F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4953000"/>
            <a:ext cx="28575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CBD5E1"/>
                </a:solidFill>
                <a:latin typeface="Microsoft YaHei"/>
                <a:ea typeface="Microsoft YaHei"/>
                <a:cs typeface="Microsoft YaHei"/>
              </a:defRPr>
            </a:pPr>
            <a:r>
              <a:t>先用群众体验定义问题，再用数据与流程验证改进。</a:t>
            </a:r>
          </a:p>
        </p:txBody>
      </p:sp>
      <p:sp>
        <p:nvSpPr>
          <p:cNvPr id="8" name="s2-topic-rule-1">
            <a:extLst xmlns:a="http://schemas.openxmlformats.org/drawingml/2006/main">
              <a:ext uri="{FF2B5EF4-FFF2-40B4-BE49-F238E27FC236}">
                <a16:creationId xmlns:a16="http://schemas.microsoft.com/office/drawing/2014/main" id="{5A869D26-3217-404F-B2BD-1CEA25CA3B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86300" y="1781175"/>
            <a:ext cx="57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51F2E"/>
          </a:solidFill>
          <a:ln xmlns:a="http://schemas.openxmlformats.org/drawingml/2006/main" w="0">
            <a:solidFill>
              <a:srgbClr val="B51F2E"/>
            </a:solidFill>
            <a:prstDash val="solid"/>
          </a:ln>
        </p:spPr>
      </p:sp>
      <p:sp>
        <p:nvSpPr>
          <p:cNvPr id="9" name="s2-topic-label-1">
            <a:extLst xmlns:a="http://schemas.openxmlformats.org/drawingml/2006/main">
              <a:ext uri="{FF2B5EF4-FFF2-40B4-BE49-F238E27FC236}">
                <a16:creationId xmlns:a16="http://schemas.microsoft.com/office/drawing/2014/main" id="{B24C1E39-7179-480E-BC23-E845CE54CB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72050" y="1714500"/>
            <a:ext cx="1619250" cy="3619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B51F2E"/>
                </a:solidFill>
                <a:latin typeface="Microsoft YaHei"/>
                <a:ea typeface="Microsoft YaHei"/>
                <a:cs typeface="Microsoft YaHei"/>
              </a:defRPr>
            </a:pPr>
            <a:r>
              <a:t>群众端</a:t>
            </a:r>
          </a:p>
        </p:txBody>
      </p:sp>
      <p:sp>
        <p:nvSpPr>
          <p:cNvPr id="10" name="s2-topic-body-1">
            <a:extLst xmlns:a="http://schemas.openxmlformats.org/drawingml/2006/main">
              <a:ext uri="{FF2B5EF4-FFF2-40B4-BE49-F238E27FC236}">
                <a16:creationId xmlns:a16="http://schemas.microsoft.com/office/drawing/2014/main" id="{262122C0-6A5E-4F7D-B01D-1EE14708AC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38950" y="1714500"/>
            <a:ext cx="4381500" cy="4191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  <a:r>
              <a:t>少填、少跑、少等待</a:t>
            </a:r>
          </a:p>
        </p:txBody>
      </p:sp>
      <p:sp>
        <p:nvSpPr>
          <p:cNvPr id="11" name="s2-topic-divider-1">
            <a:extLst xmlns:a="http://schemas.openxmlformats.org/drawingml/2006/main">
              <a:ext uri="{FF2B5EF4-FFF2-40B4-BE49-F238E27FC236}">
                <a16:creationId xmlns:a16="http://schemas.microsoft.com/office/drawing/2014/main" id="{5C6D0251-1A2A-4B29-9E4B-CFEFD4042D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72050" y="2438400"/>
            <a:ext cx="62674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6C1B7"/>
          </a:solidFill>
          <a:ln xmlns:a="http://schemas.openxmlformats.org/drawingml/2006/main" w="0">
            <a:solidFill>
              <a:srgbClr val="C6C1B7"/>
            </a:solidFill>
            <a:prstDash val="solid"/>
          </a:ln>
        </p:spPr>
      </p:sp>
      <p:sp>
        <p:nvSpPr>
          <p:cNvPr id="12" name="s2-topic-rule-2">
            <a:extLst xmlns:a="http://schemas.openxmlformats.org/drawingml/2006/main">
              <a:ext uri="{FF2B5EF4-FFF2-40B4-BE49-F238E27FC236}">
                <a16:creationId xmlns:a16="http://schemas.microsoft.com/office/drawing/2014/main" id="{74E271FB-6EB4-4544-89E8-87653F3895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86300" y="2809875"/>
            <a:ext cx="57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28B4A"/>
          </a:solidFill>
          <a:ln xmlns:a="http://schemas.openxmlformats.org/drawingml/2006/main" w="0">
            <a:solidFill>
              <a:srgbClr val="B28B4A"/>
            </a:solidFill>
            <a:prstDash val="solid"/>
          </a:ln>
        </p:spPr>
      </p:sp>
      <p:sp>
        <p:nvSpPr>
          <p:cNvPr id="13" name="s2-topic-label-2">
            <a:extLst xmlns:a="http://schemas.openxmlformats.org/drawingml/2006/main">
              <a:ext uri="{FF2B5EF4-FFF2-40B4-BE49-F238E27FC236}">
                <a16:creationId xmlns:a16="http://schemas.microsoft.com/office/drawing/2014/main" id="{ADF7EC0A-F41B-4204-A524-7B5633C9A8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72050" y="2743200"/>
            <a:ext cx="1619250" cy="3619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B51F2E"/>
                </a:solidFill>
                <a:latin typeface="Microsoft YaHei"/>
                <a:ea typeface="Microsoft YaHei"/>
                <a:cs typeface="Microsoft YaHei"/>
              </a:defRPr>
            </a:pPr>
            <a:r>
              <a:t>部门端</a:t>
            </a:r>
          </a:p>
        </p:txBody>
      </p:sp>
      <p:sp>
        <p:nvSpPr>
          <p:cNvPr id="14" name="s2-topic-body-2">
            <a:extLst xmlns:a="http://schemas.openxmlformats.org/drawingml/2006/main">
              <a:ext uri="{FF2B5EF4-FFF2-40B4-BE49-F238E27FC236}">
                <a16:creationId xmlns:a16="http://schemas.microsoft.com/office/drawing/2014/main" id="{3492BAFE-1E4C-485F-BA8E-FEA848ECE9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38950" y="2743200"/>
            <a:ext cx="4381500" cy="4191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  <a:r>
              <a:t>一次采集、多方复用</a:t>
            </a:r>
          </a:p>
        </p:txBody>
      </p:sp>
      <p:sp>
        <p:nvSpPr>
          <p:cNvPr id="15" name="s2-topic-divider-2">
            <a:extLst xmlns:a="http://schemas.openxmlformats.org/drawingml/2006/main">
              <a:ext uri="{FF2B5EF4-FFF2-40B4-BE49-F238E27FC236}">
                <a16:creationId xmlns:a16="http://schemas.microsoft.com/office/drawing/2014/main" id="{4D4B4EEF-FBC3-416E-8C61-A5B9D988A4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72050" y="3467100"/>
            <a:ext cx="62674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6C1B7"/>
          </a:solidFill>
          <a:ln xmlns:a="http://schemas.openxmlformats.org/drawingml/2006/main" w="0">
            <a:solidFill>
              <a:srgbClr val="C6C1B7"/>
            </a:solidFill>
            <a:prstDash val="solid"/>
          </a:ln>
        </p:spPr>
      </p:sp>
      <p:sp>
        <p:nvSpPr>
          <p:cNvPr id="16" name="s2-topic-rule-3">
            <a:extLst xmlns:a="http://schemas.openxmlformats.org/drawingml/2006/main">
              <a:ext uri="{FF2B5EF4-FFF2-40B4-BE49-F238E27FC236}">
                <a16:creationId xmlns:a16="http://schemas.microsoft.com/office/drawing/2014/main" id="{B10BBFA4-772E-491A-AC36-154F65C816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86300" y="3838575"/>
            <a:ext cx="57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51F2E"/>
          </a:solidFill>
          <a:ln xmlns:a="http://schemas.openxmlformats.org/drawingml/2006/main" w="0">
            <a:solidFill>
              <a:srgbClr val="B51F2E"/>
            </a:solidFill>
            <a:prstDash val="solid"/>
          </a:ln>
        </p:spPr>
      </p:sp>
      <p:sp>
        <p:nvSpPr>
          <p:cNvPr id="17" name="s2-topic-label-3">
            <a:extLst xmlns:a="http://schemas.openxmlformats.org/drawingml/2006/main">
              <a:ext uri="{FF2B5EF4-FFF2-40B4-BE49-F238E27FC236}">
                <a16:creationId xmlns:a16="http://schemas.microsoft.com/office/drawing/2014/main" id="{31F6863B-76DE-4B8F-8DB7-8129FC809C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72050" y="3771900"/>
            <a:ext cx="1619250" cy="3619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B51F2E"/>
                </a:solidFill>
                <a:latin typeface="Microsoft YaHei"/>
                <a:ea typeface="Microsoft YaHei"/>
                <a:cs typeface="Microsoft YaHei"/>
              </a:defRPr>
            </a:pPr>
            <a:r>
              <a:t>管理端</a:t>
            </a:r>
          </a:p>
        </p:txBody>
      </p:sp>
      <p:sp>
        <p:nvSpPr>
          <p:cNvPr id="18" name="s2-topic-body-3">
            <a:extLst xmlns:a="http://schemas.openxmlformats.org/drawingml/2006/main">
              <a:ext uri="{FF2B5EF4-FFF2-40B4-BE49-F238E27FC236}">
                <a16:creationId xmlns:a16="http://schemas.microsoft.com/office/drawing/2014/main" id="{8B39FB81-3475-4585-9260-7485DFC3FA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38950" y="3771900"/>
            <a:ext cx="4381500" cy="4191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  <a:r>
              <a:t>指标可看、问题可追</a:t>
            </a:r>
          </a:p>
        </p:txBody>
      </p:sp>
      <p:sp>
        <p:nvSpPr>
          <p:cNvPr id="19" name="s2-topic-divider-3">
            <a:extLst xmlns:a="http://schemas.openxmlformats.org/drawingml/2006/main">
              <a:ext uri="{FF2B5EF4-FFF2-40B4-BE49-F238E27FC236}">
                <a16:creationId xmlns:a16="http://schemas.microsoft.com/office/drawing/2014/main" id="{E00AAE5C-DDC4-4F3F-AB37-D35452FB23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72050" y="4495800"/>
            <a:ext cx="62674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6C1B7"/>
          </a:solidFill>
          <a:ln xmlns:a="http://schemas.openxmlformats.org/drawingml/2006/main" w="0">
            <a:solidFill>
              <a:srgbClr val="C6C1B7"/>
            </a:solidFill>
            <a:prstDash val="solid"/>
          </a:ln>
        </p:spPr>
      </p:sp>
      <p:sp>
        <p:nvSpPr>
          <p:cNvPr id="20" name="s2-topic-rule-4">
            <a:extLst xmlns:a="http://schemas.openxmlformats.org/drawingml/2006/main">
              <a:ext uri="{FF2B5EF4-FFF2-40B4-BE49-F238E27FC236}">
                <a16:creationId xmlns:a16="http://schemas.microsoft.com/office/drawing/2014/main" id="{3DE352A7-1BB6-4655-9488-62BB41B96F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86300" y="4867275"/>
            <a:ext cx="57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28B4A"/>
          </a:solidFill>
          <a:ln xmlns:a="http://schemas.openxmlformats.org/drawingml/2006/main" w="0">
            <a:solidFill>
              <a:srgbClr val="B28B4A"/>
            </a:solidFill>
            <a:prstDash val="solid"/>
          </a:ln>
        </p:spPr>
      </p:sp>
      <p:sp>
        <p:nvSpPr>
          <p:cNvPr id="21" name="s2-topic-label-4">
            <a:extLst xmlns:a="http://schemas.openxmlformats.org/drawingml/2006/main">
              <a:ext uri="{FF2B5EF4-FFF2-40B4-BE49-F238E27FC236}">
                <a16:creationId xmlns:a16="http://schemas.microsoft.com/office/drawing/2014/main" id="{3E8C2033-2C77-4EEE-8C7E-579BE2C8E7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72050" y="4800600"/>
            <a:ext cx="1619250" cy="3619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B51F2E"/>
                </a:solidFill>
                <a:latin typeface="Microsoft YaHei"/>
                <a:ea typeface="Microsoft YaHei"/>
                <a:cs typeface="Microsoft YaHei"/>
              </a:defRPr>
            </a:pPr>
            <a:r>
              <a:t>安全端</a:t>
            </a:r>
          </a:p>
        </p:txBody>
      </p:sp>
      <p:sp>
        <p:nvSpPr>
          <p:cNvPr id="22" name="s2-topic-body-4">
            <a:extLst xmlns:a="http://schemas.openxmlformats.org/drawingml/2006/main">
              <a:ext uri="{FF2B5EF4-FFF2-40B4-BE49-F238E27FC236}">
                <a16:creationId xmlns:a16="http://schemas.microsoft.com/office/drawing/2014/main" id="{DF80D036-D2A4-44D0-9B34-E543A7433B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38950" y="4800600"/>
            <a:ext cx="4381500" cy="4191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  <a:r>
              <a:t>最小权限、全程留痕</a:t>
            </a:r>
          </a:p>
        </p:txBody>
      </p:sp>
      <p:sp>
        <p:nvSpPr>
          <p:cNvPr id="23" name="s2-topic-divider-4">
            <a:extLst xmlns:a="http://schemas.openxmlformats.org/drawingml/2006/main">
              <a:ext uri="{FF2B5EF4-FFF2-40B4-BE49-F238E27FC236}">
                <a16:creationId xmlns:a16="http://schemas.microsoft.com/office/drawing/2014/main" id="{14B11962-03BD-4039-A7E6-84DDB293B8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72050" y="5524500"/>
            <a:ext cx="62674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6C1B7"/>
          </a:solidFill>
          <a:ln xmlns:a="http://schemas.openxmlformats.org/drawingml/2006/main" w="0">
            <a:solidFill>
              <a:srgbClr val="C6C1B7"/>
            </a:solidFill>
            <a:prstDash val="solid"/>
          </a:ln>
        </p:spPr>
      </p:sp>
      <p:sp>
        <p:nvSpPr>
          <p:cNvPr id="24" name="disclaimer-2">
            <a:extLst xmlns:a="http://schemas.openxmlformats.org/drawingml/2006/main">
              <a:ext uri="{FF2B5EF4-FFF2-40B4-BE49-F238E27FC236}">
                <a16:creationId xmlns:a16="http://schemas.microsoft.com/office/drawing/2014/main" id="{C807D871-A532-4AC2-B32B-0C37EEBE69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6381750"/>
            <a:ext cx="8382000" cy="171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合成作品集样例｜全部数据为虚构，仅用于版式与可编辑能力展示</a:t>
            </a:r>
          </a:p>
        </p:txBody>
      </p:sp>
      <p:sp>
        <p:nvSpPr>
          <p:cNvPr id="25" name="page-2">
            <a:extLst xmlns:a="http://schemas.openxmlformats.org/drawingml/2006/main">
              <a:ext uri="{FF2B5EF4-FFF2-40B4-BE49-F238E27FC236}">
                <a16:creationId xmlns:a16="http://schemas.microsoft.com/office/drawing/2014/main" id="{C04D75F5-A3D2-4CBF-AB62-452D423A6A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44250" y="6343650"/>
            <a:ext cx="6477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117782683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FAF8F4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s3-top-rule">
            <a:extLst xmlns:a="http://schemas.openxmlformats.org/drawingml/2006/main">
              <a:ext uri="{FF2B5EF4-FFF2-40B4-BE49-F238E27FC236}">
                <a16:creationId xmlns:a16="http://schemas.microsoft.com/office/drawing/2014/main" id="{029D9F33-F11F-4A92-A05D-1217A2480C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247650"/>
            <a:ext cx="8191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51F2E"/>
          </a:solidFill>
          <a:ln xmlns:a="http://schemas.openxmlformats.org/drawingml/2006/main" w="0">
            <a:solidFill>
              <a:srgbClr val="B51F2E"/>
            </a:solidFill>
            <a:prstDash val="solid"/>
          </a:ln>
        </p:spPr>
      </p:sp>
      <p:sp>
        <p:nvSpPr>
          <p:cNvPr id="2" name="s3-title">
            <a:extLst xmlns:a="http://schemas.openxmlformats.org/drawingml/2006/main">
              <a:ext uri="{FF2B5EF4-FFF2-40B4-BE49-F238E27FC236}">
                <a16:creationId xmlns:a16="http://schemas.microsoft.com/office/drawing/2014/main" id="{6A0793D5-4462-47CD-99F4-EF56C9F376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457200"/>
            <a:ext cx="11049000" cy="647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3600" b="1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  <a:r>
              <a:t>一套指标闭环，让服务改进从感受变成可验证结果</a:t>
            </a:r>
          </a:p>
        </p:txBody>
      </p:sp>
      <p:sp>
        <p:nvSpPr>
          <p:cNvPr id="3" name="s3-chart-panel">
            <a:extLst xmlns:a="http://schemas.openxmlformats.org/drawingml/2006/main">
              <a:ext uri="{FF2B5EF4-FFF2-40B4-BE49-F238E27FC236}">
                <a16:creationId xmlns:a16="http://schemas.microsoft.com/office/drawing/2014/main" id="{17B66217-E5F3-48A3-B2D3-F80AA39BCB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1428750"/>
            <a:ext cx="6715125" cy="4514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6C1B7"/>
            </a:solidFill>
            <a:prstDash val="solid"/>
          </a:ln>
        </p:spPr>
      </p:sp>
      <p:sp>
        <p:nvSpPr>
          <p:cNvPr id="4" name="s3-chart-label">
            <a:extLst xmlns:a="http://schemas.openxmlformats.org/drawingml/2006/main">
              <a:ext uri="{FF2B5EF4-FFF2-40B4-BE49-F238E27FC236}">
                <a16:creationId xmlns:a16="http://schemas.microsoft.com/office/drawing/2014/main" id="{5002514F-258B-4B20-94CB-8500C5DF6D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638300"/>
            <a:ext cx="2571750" cy="2476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在线可办率（%）</a:t>
            </a:r>
          </a:p>
        </p:txBody>
      </p:sp>
      <p:sp>
        <p:nvSpPr>
          <p:cNvPr id="5" name="s3-interpretation">
            <a:extLst xmlns:a="http://schemas.openxmlformats.org/drawingml/2006/main">
              <a:ext uri="{FF2B5EF4-FFF2-40B4-BE49-F238E27FC236}">
                <a16:creationId xmlns:a16="http://schemas.microsoft.com/office/drawing/2014/main" id="{449D49DB-B665-4FC5-B7FF-D24A64FB6C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495925"/>
            <a:ext cx="5953125" cy="304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  <a:r>
              <a:t>四季度达到 92.4%，与年度目标的差距缩小到 2.6 个百分点。</a:t>
            </a:r>
          </a:p>
        </p:txBody>
      </p:sp>
      <p:sp>
        <p:nvSpPr>
          <p:cNvPr id="6" name="s3-metric-1">
            <a:extLst xmlns:a="http://schemas.openxmlformats.org/drawingml/2006/main">
              <a:ext uri="{FF2B5EF4-FFF2-40B4-BE49-F238E27FC236}">
                <a16:creationId xmlns:a16="http://schemas.microsoft.com/office/drawing/2014/main" id="{8C2EA117-496A-4F9C-8F2F-EDB1AA2E1C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77125" y="1428750"/>
            <a:ext cx="4314825" cy="1238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CEAE5"/>
          </a:solidFill>
          <a:ln xmlns:a="http://schemas.openxmlformats.org/drawingml/2006/main" w="0">
            <a:solidFill>
              <a:srgbClr val="ECEAE5"/>
            </a:solidFill>
            <a:prstDash val="solid"/>
          </a:ln>
        </p:spPr>
      </p:sp>
      <p:sp>
        <p:nvSpPr>
          <p:cNvPr id="7" name="s3-metric-accent-1">
            <a:extLst xmlns:a="http://schemas.openxmlformats.org/drawingml/2006/main">
              <a:ext uri="{FF2B5EF4-FFF2-40B4-BE49-F238E27FC236}">
                <a16:creationId xmlns:a16="http://schemas.microsoft.com/office/drawing/2014/main" id="{4894BBDC-0B25-4033-984B-7948E20393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77125" y="1428750"/>
            <a:ext cx="85725" cy="1238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15B8F"/>
          </a:solidFill>
          <a:ln xmlns:a="http://schemas.openxmlformats.org/drawingml/2006/main" w="0">
            <a:solidFill>
              <a:srgbClr val="215B8F"/>
            </a:solidFill>
            <a:prstDash val="solid"/>
          </a:ln>
        </p:spPr>
      </p:sp>
      <p:sp>
        <p:nvSpPr>
          <p:cNvPr id="8" name="s3-metric-value-1">
            <a:extLst xmlns:a="http://schemas.openxmlformats.org/drawingml/2006/main">
              <a:ext uri="{FF2B5EF4-FFF2-40B4-BE49-F238E27FC236}">
                <a16:creationId xmlns:a16="http://schemas.microsoft.com/office/drawing/2014/main" id="{E4917824-499F-4E18-8133-F78DEAC8CB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48600" y="1638300"/>
            <a:ext cx="1714500" cy="552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  <a:r>
              <a:t>12.8M</a:t>
            </a:r>
          </a:p>
        </p:txBody>
      </p:sp>
      <p:sp>
        <p:nvSpPr>
          <p:cNvPr id="9" name="s3-metric-label-1">
            <a:extLst xmlns:a="http://schemas.openxmlformats.org/drawingml/2006/main">
              <a:ext uri="{FF2B5EF4-FFF2-40B4-BE49-F238E27FC236}">
                <a16:creationId xmlns:a16="http://schemas.microsoft.com/office/drawing/2014/main" id="{7510E063-AED9-4E40-853F-BD381B602A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20250" y="1819275"/>
            <a:ext cx="1809750" cy="3238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年度办件量</a:t>
            </a:r>
          </a:p>
        </p:txBody>
      </p:sp>
      <p:sp>
        <p:nvSpPr>
          <p:cNvPr id="10" name="s3-metric-note-1">
            <a:extLst xmlns:a="http://schemas.openxmlformats.org/drawingml/2006/main">
              <a:ext uri="{FF2B5EF4-FFF2-40B4-BE49-F238E27FC236}">
                <a16:creationId xmlns:a16="http://schemas.microsoft.com/office/drawing/2014/main" id="{9F086290-75A8-4D7D-8653-0CD6EE7FC6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48600" y="2305050"/>
            <a:ext cx="17145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合成指标</a:t>
            </a:r>
          </a:p>
        </p:txBody>
      </p:sp>
      <p:sp>
        <p:nvSpPr>
          <p:cNvPr id="11" name="s3-metric-2">
            <a:extLst xmlns:a="http://schemas.openxmlformats.org/drawingml/2006/main">
              <a:ext uri="{FF2B5EF4-FFF2-40B4-BE49-F238E27FC236}">
                <a16:creationId xmlns:a16="http://schemas.microsoft.com/office/drawing/2014/main" id="{E810B109-F78E-4EDB-A7E6-2AB8F3FB30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77125" y="2924175"/>
            <a:ext cx="4314825" cy="1238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DFE1"/>
          </a:solidFill>
          <a:ln xmlns:a="http://schemas.openxmlformats.org/drawingml/2006/main" w="0">
            <a:solidFill>
              <a:srgbClr val="F1DFE1"/>
            </a:solidFill>
            <a:prstDash val="solid"/>
          </a:ln>
        </p:spPr>
      </p:sp>
      <p:sp>
        <p:nvSpPr>
          <p:cNvPr id="12" name="s3-metric-accent-2">
            <a:extLst xmlns:a="http://schemas.openxmlformats.org/drawingml/2006/main">
              <a:ext uri="{FF2B5EF4-FFF2-40B4-BE49-F238E27FC236}">
                <a16:creationId xmlns:a16="http://schemas.microsoft.com/office/drawing/2014/main" id="{AE8174FE-01C9-48F5-8610-A29BEA6BB5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77125" y="2924175"/>
            <a:ext cx="85725" cy="1238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51F2E"/>
          </a:solidFill>
          <a:ln xmlns:a="http://schemas.openxmlformats.org/drawingml/2006/main" w="0">
            <a:solidFill>
              <a:srgbClr val="B51F2E"/>
            </a:solidFill>
            <a:prstDash val="solid"/>
          </a:ln>
        </p:spPr>
      </p:sp>
      <p:sp>
        <p:nvSpPr>
          <p:cNvPr id="13" name="s3-metric-value-2">
            <a:extLst xmlns:a="http://schemas.openxmlformats.org/drawingml/2006/main">
              <a:ext uri="{FF2B5EF4-FFF2-40B4-BE49-F238E27FC236}">
                <a16:creationId xmlns:a16="http://schemas.microsoft.com/office/drawing/2014/main" id="{F3A7EE34-5D15-432D-AFFC-71EDC848DB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48600" y="3133725"/>
            <a:ext cx="1714500" cy="552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B51F2E"/>
                </a:solidFill>
                <a:latin typeface="Microsoft YaHei"/>
                <a:ea typeface="Microsoft YaHei"/>
                <a:cs typeface="Microsoft YaHei"/>
              </a:defRPr>
            </a:pPr>
            <a:r>
              <a:t>−47%</a:t>
            </a:r>
          </a:p>
        </p:txBody>
      </p:sp>
      <p:sp>
        <p:nvSpPr>
          <p:cNvPr id="14" name="s3-metric-label-2">
            <a:extLst xmlns:a="http://schemas.openxmlformats.org/drawingml/2006/main">
              <a:ext uri="{FF2B5EF4-FFF2-40B4-BE49-F238E27FC236}">
                <a16:creationId xmlns:a16="http://schemas.microsoft.com/office/drawing/2014/main" id="{CB102F34-7F02-4C64-81CC-C4715B20AD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20250" y="3314700"/>
            <a:ext cx="1809750" cy="3238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平均办理时长</a:t>
            </a:r>
          </a:p>
        </p:txBody>
      </p:sp>
      <p:sp>
        <p:nvSpPr>
          <p:cNvPr id="15" name="s3-metric-note-2">
            <a:extLst xmlns:a="http://schemas.openxmlformats.org/drawingml/2006/main">
              <a:ext uri="{FF2B5EF4-FFF2-40B4-BE49-F238E27FC236}">
                <a16:creationId xmlns:a16="http://schemas.microsoft.com/office/drawing/2014/main" id="{493A268D-9DCE-466D-A44E-8087E84246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48600" y="3800475"/>
            <a:ext cx="17145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合成指标</a:t>
            </a:r>
          </a:p>
        </p:txBody>
      </p:sp>
      <p:sp>
        <p:nvSpPr>
          <p:cNvPr id="16" name="s3-metric-3">
            <a:extLst xmlns:a="http://schemas.openxmlformats.org/drawingml/2006/main">
              <a:ext uri="{FF2B5EF4-FFF2-40B4-BE49-F238E27FC236}">
                <a16:creationId xmlns:a16="http://schemas.microsoft.com/office/drawing/2014/main" id="{1BB1B1F3-74C4-4089-95E2-D7C2739D68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77125" y="4419600"/>
            <a:ext cx="4314825" cy="1238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CEAE5"/>
          </a:solidFill>
          <a:ln xmlns:a="http://schemas.openxmlformats.org/drawingml/2006/main" w="0">
            <a:solidFill>
              <a:srgbClr val="ECEAE5"/>
            </a:solidFill>
            <a:prstDash val="solid"/>
          </a:ln>
        </p:spPr>
      </p:sp>
      <p:sp>
        <p:nvSpPr>
          <p:cNvPr id="17" name="s3-metric-accent-3">
            <a:extLst xmlns:a="http://schemas.openxmlformats.org/drawingml/2006/main">
              <a:ext uri="{FF2B5EF4-FFF2-40B4-BE49-F238E27FC236}">
                <a16:creationId xmlns:a16="http://schemas.microsoft.com/office/drawing/2014/main" id="{02A02DB5-CAF4-4BF3-B2EB-B27FDCC272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77125" y="4419600"/>
            <a:ext cx="85725" cy="1238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15B8F"/>
          </a:solidFill>
          <a:ln xmlns:a="http://schemas.openxmlformats.org/drawingml/2006/main" w="0">
            <a:solidFill>
              <a:srgbClr val="215B8F"/>
            </a:solidFill>
            <a:prstDash val="solid"/>
          </a:ln>
        </p:spPr>
      </p:sp>
      <p:sp>
        <p:nvSpPr>
          <p:cNvPr id="18" name="s3-metric-value-3">
            <a:extLst xmlns:a="http://schemas.openxmlformats.org/drawingml/2006/main">
              <a:ext uri="{FF2B5EF4-FFF2-40B4-BE49-F238E27FC236}">
                <a16:creationId xmlns:a16="http://schemas.microsoft.com/office/drawing/2014/main" id="{AD86C80B-8BE6-41F2-AE3A-DC0D8DFA88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48600" y="4629150"/>
            <a:ext cx="1714500" cy="552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  <a:r>
              <a:t>98.6%</a:t>
            </a:r>
          </a:p>
        </p:txBody>
      </p:sp>
      <p:sp>
        <p:nvSpPr>
          <p:cNvPr id="19" name="s3-metric-label-3">
            <a:extLst xmlns:a="http://schemas.openxmlformats.org/drawingml/2006/main">
              <a:ext uri="{FF2B5EF4-FFF2-40B4-BE49-F238E27FC236}">
                <a16:creationId xmlns:a16="http://schemas.microsoft.com/office/drawing/2014/main" id="{094EAE03-5C15-40A5-BA2C-2847A2346E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20250" y="4810125"/>
            <a:ext cx="1809750" cy="3238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群众满意度</a:t>
            </a:r>
          </a:p>
        </p:txBody>
      </p:sp>
      <p:sp>
        <p:nvSpPr>
          <p:cNvPr id="20" name="s3-metric-note-3">
            <a:extLst xmlns:a="http://schemas.openxmlformats.org/drawingml/2006/main">
              <a:ext uri="{FF2B5EF4-FFF2-40B4-BE49-F238E27FC236}">
                <a16:creationId xmlns:a16="http://schemas.microsoft.com/office/drawing/2014/main" id="{0FB3A06F-0281-4236-B605-6308E65BC8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48600" y="5295900"/>
            <a:ext cx="17145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合成指标</a:t>
            </a:r>
          </a:p>
        </p:txBody>
      </p:sp>
      <p:sp>
        <p:nvSpPr>
          <p:cNvPr id="21" name="disclaimer-3">
            <a:extLst xmlns:a="http://schemas.openxmlformats.org/drawingml/2006/main">
              <a:ext uri="{FF2B5EF4-FFF2-40B4-BE49-F238E27FC236}">
                <a16:creationId xmlns:a16="http://schemas.microsoft.com/office/drawing/2014/main" id="{4209F6C5-BF7D-4ED9-89FC-68FC0B75D2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6381750"/>
            <a:ext cx="8382000" cy="171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合成作品集样例｜全部数据为虚构，仅用于版式与可编辑能力展示</a:t>
            </a:r>
          </a:p>
        </p:txBody>
      </p:sp>
      <p:sp>
        <p:nvSpPr>
          <p:cNvPr id="22" name="page-3">
            <a:extLst xmlns:a="http://schemas.openxmlformats.org/drawingml/2006/main">
              <a:ext uri="{FF2B5EF4-FFF2-40B4-BE49-F238E27FC236}">
                <a16:creationId xmlns:a16="http://schemas.microsoft.com/office/drawing/2014/main" id="{1DD76CBB-45B7-4918-93BD-80388A9720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44250" y="6343650"/>
            <a:ext cx="6477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03</a:t>
            </a:r>
          </a:p>
        </p:txBody>
      </p:sp>
      <p:graphicFrame>
        <p:nvGraphicFramePr>
          <p:cNvPr id="46" name="Chart"/>
          <p:cNvGraphicFramePr/>
          <p:nvPr/>
        </p:nvGraphicFramePr>
        <p:xfrm>
          <a:off xmlns:a="http://schemas.openxmlformats.org/drawingml/2006/main" x="685800" y="2019300"/>
          <a:ext xmlns:a="http://schemas.openxmlformats.org/drawingml/2006/main" cx="5953125" cy="3238500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87e48d72e9894e2a"/>
          </a:graphicData>
        </a:graphic>
      </p:graphicFrame>
    </p:spTree>
    <p:extLst>
      <p:ext uri="{BB962C8B-B14F-4D97-AF65-F5344CB8AC3E}">
        <p14:creationId xmlns:p14="http://schemas.microsoft.com/office/powerpoint/2010/main" val="725009581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F7F4EE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6" name="s4-top-rule">
            <a:extLst xmlns:a="http://schemas.openxmlformats.org/drawingml/2006/main">
              <a:ext uri="{FF2B5EF4-FFF2-40B4-BE49-F238E27FC236}">
                <a16:creationId xmlns:a16="http://schemas.microsoft.com/office/drawing/2014/main" id="{47A0157A-69E9-4874-B3B5-C160DE60B0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247650"/>
            <a:ext cx="8191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51F2E"/>
          </a:solidFill>
          <a:ln xmlns:a="http://schemas.openxmlformats.org/drawingml/2006/main" w="0">
            <a:solidFill>
              <a:srgbClr val="B51F2E"/>
            </a:solidFill>
            <a:prstDash val="solid"/>
          </a:ln>
        </p:spPr>
      </p:sp>
      <p:sp>
        <p:nvSpPr>
          <p:cNvPr id="2" name="s4-title">
            <a:extLst xmlns:a="http://schemas.openxmlformats.org/drawingml/2006/main">
              <a:ext uri="{FF2B5EF4-FFF2-40B4-BE49-F238E27FC236}">
                <a16:creationId xmlns:a16="http://schemas.microsoft.com/office/drawing/2014/main" id="{C31BA765-596E-4C8D-8051-D3972E0EBD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457200"/>
            <a:ext cx="11049000" cy="647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3600" b="1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  <a:r>
              <a:t>四项攻坚任务共同作用，才能把单点优化变成系统提升</a:t>
            </a:r>
          </a:p>
        </p:txBody>
      </p:sp>
      <p:sp>
        <p:nvSpPr>
          <p:cNvPr id="3" name="s4-intro">
            <a:extLst xmlns:a="http://schemas.openxmlformats.org/drawingml/2006/main">
              <a:ext uri="{FF2B5EF4-FFF2-40B4-BE49-F238E27FC236}">
                <a16:creationId xmlns:a16="http://schemas.microsoft.com/office/drawing/2014/main" id="{E8203D34-5BFF-47CF-8806-443A931243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1190625"/>
            <a:ext cx="10477500" cy="3238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每项任务都有明确交付物和验证口径，避免只建设、不运营。</a:t>
            </a:r>
          </a:p>
        </p:txBody>
      </p:sp>
      <p:sp>
        <p:nvSpPr>
          <p:cNvPr id="4" name="s4-panel-1">
            <a:extLst xmlns:a="http://schemas.openxmlformats.org/drawingml/2006/main">
              <a:ext uri="{FF2B5EF4-FFF2-40B4-BE49-F238E27FC236}">
                <a16:creationId xmlns:a16="http://schemas.microsoft.com/office/drawing/2014/main" id="{49FF6377-8E6C-4630-BAB6-82B7B3BAF8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1790700"/>
            <a:ext cx="5486400" cy="1752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CEAE5"/>
          </a:solidFill>
          <a:ln xmlns:a="http://schemas.openxmlformats.org/drawingml/2006/main" w="0">
            <a:solidFill>
              <a:srgbClr val="ECEAE5"/>
            </a:solidFill>
            <a:prstDash val="solid"/>
          </a:ln>
        </p:spPr>
      </p:sp>
      <p:sp>
        <p:nvSpPr>
          <p:cNvPr id="5" name="s4-panel-rule-1">
            <a:extLst xmlns:a="http://schemas.openxmlformats.org/drawingml/2006/main">
              <a:ext uri="{FF2B5EF4-FFF2-40B4-BE49-F238E27FC236}">
                <a16:creationId xmlns:a16="http://schemas.microsoft.com/office/drawing/2014/main" id="{F2CFF5B8-754B-4B4E-9F89-FDAD0E7AFE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1790700"/>
            <a:ext cx="76200" cy="1752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51F2E"/>
          </a:solidFill>
          <a:ln xmlns:a="http://schemas.openxmlformats.org/drawingml/2006/main" w="0">
            <a:solidFill>
              <a:srgbClr val="B51F2E"/>
            </a:solidFill>
            <a:prstDash val="solid"/>
          </a:ln>
        </p:spPr>
      </p:sp>
      <p:sp>
        <p:nvSpPr>
          <p:cNvPr id="6" name="s4-number-1">
            <a:extLst xmlns:a="http://schemas.openxmlformats.org/drawingml/2006/main">
              <a:ext uri="{FF2B5EF4-FFF2-40B4-BE49-F238E27FC236}">
                <a16:creationId xmlns:a16="http://schemas.microsoft.com/office/drawing/2014/main" id="{44D8490C-E6FA-412E-9884-09A72BAD94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009775"/>
            <a:ext cx="838200" cy="5334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3300" b="1">
                <a:solidFill>
                  <a:srgbClr val="B51F2E"/>
                </a:solidFill>
                <a:latin typeface="Microsoft YaHei"/>
                <a:ea typeface="Microsoft YaHei"/>
                <a:cs typeface="Microsoft YaHei"/>
              </a:defRPr>
            </a:pPr>
            <a:r>
              <a:t>01</a:t>
            </a:r>
          </a:p>
        </p:txBody>
      </p:sp>
      <p:sp>
        <p:nvSpPr>
          <p:cNvPr id="7" name="s4-heading-1">
            <a:extLst xmlns:a="http://schemas.openxmlformats.org/drawingml/2006/main">
              <a:ext uri="{FF2B5EF4-FFF2-40B4-BE49-F238E27FC236}">
                <a16:creationId xmlns:a16="http://schemas.microsoft.com/office/drawing/2014/main" id="{E503EA99-FF6A-4F11-86C1-BFF8AA2A30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85925" y="2057400"/>
            <a:ext cx="3524250" cy="4000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2250" b="1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  <a:r>
              <a:t>数据共享</a:t>
            </a:r>
          </a:p>
        </p:txBody>
      </p:sp>
      <p:sp>
        <p:nvSpPr>
          <p:cNvPr id="8" name="s4-body-1">
            <a:extLst xmlns:a="http://schemas.openxmlformats.org/drawingml/2006/main">
              <a:ext uri="{FF2B5EF4-FFF2-40B4-BE49-F238E27FC236}">
                <a16:creationId xmlns:a16="http://schemas.microsoft.com/office/drawing/2014/main" id="{C9F6AD76-9494-49D5-8787-98118B2A60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85925" y="2628900"/>
            <a:ext cx="3619500" cy="6286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75" b="0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梳理高频证照与材料，推动重复材料免提交</a:t>
            </a:r>
          </a:p>
        </p:txBody>
      </p:sp>
      <p:sp>
        <p:nvSpPr>
          <p:cNvPr id="9" name="s4-panel-2">
            <a:extLst xmlns:a="http://schemas.openxmlformats.org/drawingml/2006/main">
              <a:ext uri="{FF2B5EF4-FFF2-40B4-BE49-F238E27FC236}">
                <a16:creationId xmlns:a16="http://schemas.microsoft.com/office/drawing/2014/main" id="{AD2DD962-ACB9-4CF9-8ADE-D37D85EDF1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0" y="1790700"/>
            <a:ext cx="5486400" cy="1752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CEAE5"/>
          </a:solidFill>
          <a:ln xmlns:a="http://schemas.openxmlformats.org/drawingml/2006/main" w="0">
            <a:solidFill>
              <a:srgbClr val="ECEAE5"/>
            </a:solidFill>
            <a:prstDash val="solid"/>
          </a:ln>
        </p:spPr>
      </p:sp>
      <p:sp>
        <p:nvSpPr>
          <p:cNvPr id="10" name="s4-panel-rule-2">
            <a:extLst xmlns:a="http://schemas.openxmlformats.org/drawingml/2006/main">
              <a:ext uri="{FF2B5EF4-FFF2-40B4-BE49-F238E27FC236}">
                <a16:creationId xmlns:a16="http://schemas.microsoft.com/office/drawing/2014/main" id="{FDE171EB-14F0-46B7-AE03-B804D18599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0" y="1790700"/>
            <a:ext cx="76200" cy="1752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15B8F"/>
          </a:solidFill>
          <a:ln xmlns:a="http://schemas.openxmlformats.org/drawingml/2006/main" w="0">
            <a:solidFill>
              <a:srgbClr val="215B8F"/>
            </a:solidFill>
            <a:prstDash val="solid"/>
          </a:ln>
        </p:spPr>
      </p:sp>
      <p:sp>
        <p:nvSpPr>
          <p:cNvPr id="11" name="s4-number-2">
            <a:extLst xmlns:a="http://schemas.openxmlformats.org/drawingml/2006/main">
              <a:ext uri="{FF2B5EF4-FFF2-40B4-BE49-F238E27FC236}">
                <a16:creationId xmlns:a16="http://schemas.microsoft.com/office/drawing/2014/main" id="{B49D701E-DB8D-4410-B620-D490013D02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91300" y="2009775"/>
            <a:ext cx="838200" cy="5334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3300" b="1">
                <a:solidFill>
                  <a:srgbClr val="215B8F"/>
                </a:solidFill>
                <a:latin typeface="Microsoft YaHei"/>
                <a:ea typeface="Microsoft YaHei"/>
                <a:cs typeface="Microsoft YaHei"/>
              </a:defRPr>
            </a:pPr>
            <a:r>
              <a:t>02</a:t>
            </a:r>
          </a:p>
        </p:txBody>
      </p:sp>
      <p:sp>
        <p:nvSpPr>
          <p:cNvPr id="12" name="s4-heading-2">
            <a:extLst xmlns:a="http://schemas.openxmlformats.org/drawingml/2006/main">
              <a:ext uri="{FF2B5EF4-FFF2-40B4-BE49-F238E27FC236}">
                <a16:creationId xmlns:a16="http://schemas.microsoft.com/office/drawing/2014/main" id="{8D454F16-94BF-4899-B1D2-36FA074840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91425" y="2057400"/>
            <a:ext cx="3524250" cy="4000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2250" b="1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  <a:r>
              <a:t>流程再造</a:t>
            </a:r>
          </a:p>
        </p:txBody>
      </p:sp>
      <p:sp>
        <p:nvSpPr>
          <p:cNvPr id="13" name="s4-body-2">
            <a:extLst xmlns:a="http://schemas.openxmlformats.org/drawingml/2006/main">
              <a:ext uri="{FF2B5EF4-FFF2-40B4-BE49-F238E27FC236}">
                <a16:creationId xmlns:a16="http://schemas.microsoft.com/office/drawing/2014/main" id="{EEDA0F26-AFDE-4CC9-83E9-C7F82CC7C5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91425" y="2628900"/>
            <a:ext cx="3619500" cy="6286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75" b="0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将串联审批改为并联协同，压缩等待与流转</a:t>
            </a:r>
          </a:p>
        </p:txBody>
      </p:sp>
      <p:sp>
        <p:nvSpPr>
          <p:cNvPr id="14" name="s4-panel-3">
            <a:extLst xmlns:a="http://schemas.openxmlformats.org/drawingml/2006/main">
              <a:ext uri="{FF2B5EF4-FFF2-40B4-BE49-F238E27FC236}">
                <a16:creationId xmlns:a16="http://schemas.microsoft.com/office/drawing/2014/main" id="{1FA0358F-0848-4195-B69D-7D27D406BB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3876675"/>
            <a:ext cx="5486400" cy="1752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CEAE5"/>
          </a:solidFill>
          <a:ln xmlns:a="http://schemas.openxmlformats.org/drawingml/2006/main" w="0">
            <a:solidFill>
              <a:srgbClr val="ECEAE5"/>
            </a:solidFill>
            <a:prstDash val="solid"/>
          </a:ln>
        </p:spPr>
      </p:sp>
      <p:sp>
        <p:nvSpPr>
          <p:cNvPr id="15" name="s4-panel-rule-3">
            <a:extLst xmlns:a="http://schemas.openxmlformats.org/drawingml/2006/main">
              <a:ext uri="{FF2B5EF4-FFF2-40B4-BE49-F238E27FC236}">
                <a16:creationId xmlns:a16="http://schemas.microsoft.com/office/drawing/2014/main" id="{8EC96530-5679-401B-B5E5-30F41CC92B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3876675"/>
            <a:ext cx="76200" cy="1752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15B8F"/>
          </a:solidFill>
          <a:ln xmlns:a="http://schemas.openxmlformats.org/drawingml/2006/main" w="0">
            <a:solidFill>
              <a:srgbClr val="215B8F"/>
            </a:solidFill>
            <a:prstDash val="solid"/>
          </a:ln>
        </p:spPr>
      </p:sp>
      <p:sp>
        <p:nvSpPr>
          <p:cNvPr id="16" name="s4-number-3">
            <a:extLst xmlns:a="http://schemas.openxmlformats.org/drawingml/2006/main">
              <a:ext uri="{FF2B5EF4-FFF2-40B4-BE49-F238E27FC236}">
                <a16:creationId xmlns:a16="http://schemas.microsoft.com/office/drawing/2014/main" id="{11B0E910-3E22-4C42-9865-54A9B61433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95750"/>
            <a:ext cx="838200" cy="5334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3300" b="1">
                <a:solidFill>
                  <a:srgbClr val="215B8F"/>
                </a:solidFill>
                <a:latin typeface="Microsoft YaHei"/>
                <a:ea typeface="Microsoft YaHei"/>
                <a:cs typeface="Microsoft YaHei"/>
              </a:defRPr>
            </a:pPr>
            <a:r>
              <a:t>03</a:t>
            </a:r>
          </a:p>
        </p:txBody>
      </p:sp>
      <p:sp>
        <p:nvSpPr>
          <p:cNvPr id="17" name="s4-heading-3">
            <a:extLst xmlns:a="http://schemas.openxmlformats.org/drawingml/2006/main">
              <a:ext uri="{FF2B5EF4-FFF2-40B4-BE49-F238E27FC236}">
                <a16:creationId xmlns:a16="http://schemas.microsoft.com/office/drawing/2014/main" id="{66730523-DB1C-4FFC-8B07-AF7FFB6E67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85925" y="4143375"/>
            <a:ext cx="3524250" cy="4000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2250" b="1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  <a:r>
              <a:t>基层减负</a:t>
            </a:r>
          </a:p>
        </p:txBody>
      </p:sp>
      <p:sp>
        <p:nvSpPr>
          <p:cNvPr id="18" name="s4-body-3">
            <a:extLst xmlns:a="http://schemas.openxmlformats.org/drawingml/2006/main">
              <a:ext uri="{FF2B5EF4-FFF2-40B4-BE49-F238E27FC236}">
                <a16:creationId xmlns:a16="http://schemas.microsoft.com/office/drawing/2014/main" id="{DA846433-D86B-4E94-84B4-F8D9C147C2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85925" y="4714875"/>
            <a:ext cx="3619500" cy="6286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75" b="0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统一字段与台账口径，减少重复录入和报送</a:t>
            </a:r>
          </a:p>
        </p:txBody>
      </p:sp>
      <p:sp>
        <p:nvSpPr>
          <p:cNvPr id="19" name="s4-panel-4">
            <a:extLst xmlns:a="http://schemas.openxmlformats.org/drawingml/2006/main">
              <a:ext uri="{FF2B5EF4-FFF2-40B4-BE49-F238E27FC236}">
                <a16:creationId xmlns:a16="http://schemas.microsoft.com/office/drawing/2014/main" id="{23BD36F0-366F-4B8E-A7A4-DC4B24758B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0" y="3876675"/>
            <a:ext cx="5486400" cy="1752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DFE1"/>
          </a:solidFill>
          <a:ln xmlns:a="http://schemas.openxmlformats.org/drawingml/2006/main" w="0">
            <a:solidFill>
              <a:srgbClr val="F1DFE1"/>
            </a:solidFill>
            <a:prstDash val="solid"/>
          </a:ln>
        </p:spPr>
      </p:sp>
      <p:sp>
        <p:nvSpPr>
          <p:cNvPr id="20" name="s4-panel-rule-4">
            <a:extLst xmlns:a="http://schemas.openxmlformats.org/drawingml/2006/main">
              <a:ext uri="{FF2B5EF4-FFF2-40B4-BE49-F238E27FC236}">
                <a16:creationId xmlns:a16="http://schemas.microsoft.com/office/drawing/2014/main" id="{0156C9E3-F995-4D6A-8AB7-E2AEB04B37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0" y="3876675"/>
            <a:ext cx="76200" cy="1752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51F2E"/>
          </a:solidFill>
          <a:ln xmlns:a="http://schemas.openxmlformats.org/drawingml/2006/main" w="0">
            <a:solidFill>
              <a:srgbClr val="B51F2E"/>
            </a:solidFill>
            <a:prstDash val="solid"/>
          </a:ln>
        </p:spPr>
      </p:sp>
      <p:sp>
        <p:nvSpPr>
          <p:cNvPr id="21" name="s4-number-4">
            <a:extLst xmlns:a="http://schemas.openxmlformats.org/drawingml/2006/main">
              <a:ext uri="{FF2B5EF4-FFF2-40B4-BE49-F238E27FC236}">
                <a16:creationId xmlns:a16="http://schemas.microsoft.com/office/drawing/2014/main" id="{0F24CF7E-A834-4BAD-A748-34F56A0EA1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91300" y="4095750"/>
            <a:ext cx="838200" cy="5334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3300" b="1">
                <a:solidFill>
                  <a:srgbClr val="B51F2E"/>
                </a:solidFill>
                <a:latin typeface="Microsoft YaHei"/>
                <a:ea typeface="Microsoft YaHei"/>
                <a:cs typeface="Microsoft YaHei"/>
              </a:defRPr>
            </a:pPr>
            <a:r>
              <a:t>04</a:t>
            </a:r>
          </a:p>
        </p:txBody>
      </p:sp>
      <p:sp>
        <p:nvSpPr>
          <p:cNvPr id="22" name="s4-heading-4">
            <a:extLst xmlns:a="http://schemas.openxmlformats.org/drawingml/2006/main">
              <a:ext uri="{FF2B5EF4-FFF2-40B4-BE49-F238E27FC236}">
                <a16:creationId xmlns:a16="http://schemas.microsoft.com/office/drawing/2014/main" id="{9C532698-C783-4847-BF93-69E1405CEC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91425" y="4143375"/>
            <a:ext cx="3524250" cy="4000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2250" b="1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  <a:r>
              <a:t>安全合规</a:t>
            </a:r>
          </a:p>
        </p:txBody>
      </p:sp>
      <p:sp>
        <p:nvSpPr>
          <p:cNvPr id="23" name="s4-body-4">
            <a:extLst xmlns:a="http://schemas.openxmlformats.org/drawingml/2006/main">
              <a:ext uri="{FF2B5EF4-FFF2-40B4-BE49-F238E27FC236}">
                <a16:creationId xmlns:a16="http://schemas.microsoft.com/office/drawing/2014/main" id="{09B1EA41-0DE2-48E9-9B6C-E7A916CD01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91425" y="4714875"/>
            <a:ext cx="3619500" cy="6286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75" b="0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落实最小权限、分级授权、全程审计与留痕</a:t>
            </a:r>
          </a:p>
        </p:txBody>
      </p:sp>
      <p:sp>
        <p:nvSpPr>
          <p:cNvPr id="24" name="disclaimer-4">
            <a:extLst xmlns:a="http://schemas.openxmlformats.org/drawingml/2006/main">
              <a:ext uri="{FF2B5EF4-FFF2-40B4-BE49-F238E27FC236}">
                <a16:creationId xmlns:a16="http://schemas.microsoft.com/office/drawing/2014/main" id="{237E55C4-1A31-4B68-8B55-2C53FE5E1B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6381750"/>
            <a:ext cx="8382000" cy="171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合成作品集样例｜全部数据为虚构，仅用于版式与可编辑能力展示</a:t>
            </a:r>
          </a:p>
        </p:txBody>
      </p:sp>
      <p:sp>
        <p:nvSpPr>
          <p:cNvPr id="25" name="page-4">
            <a:extLst xmlns:a="http://schemas.openxmlformats.org/drawingml/2006/main">
              <a:ext uri="{FF2B5EF4-FFF2-40B4-BE49-F238E27FC236}">
                <a16:creationId xmlns:a16="http://schemas.microsoft.com/office/drawing/2014/main" id="{9AAEF7D7-FB08-4638-840C-3A7D5887AF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44250" y="6343650"/>
            <a:ext cx="6477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620329370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FBF9F5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0" name="s5-top-rule">
            <a:extLst xmlns:a="http://schemas.openxmlformats.org/drawingml/2006/main">
              <a:ext uri="{FF2B5EF4-FFF2-40B4-BE49-F238E27FC236}">
                <a16:creationId xmlns:a16="http://schemas.microsoft.com/office/drawing/2014/main" id="{656ECA70-CD26-4E17-8039-BA29AA3FC3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247650"/>
            <a:ext cx="8191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51F2E"/>
          </a:solidFill>
          <a:ln xmlns:a="http://schemas.openxmlformats.org/drawingml/2006/main" w="0">
            <a:solidFill>
              <a:srgbClr val="B51F2E"/>
            </a:solidFill>
            <a:prstDash val="solid"/>
          </a:ln>
        </p:spPr>
      </p:sp>
      <p:sp>
        <p:nvSpPr>
          <p:cNvPr id="2" name="s5-title">
            <a:extLst xmlns:a="http://schemas.openxmlformats.org/drawingml/2006/main">
              <a:ext uri="{FF2B5EF4-FFF2-40B4-BE49-F238E27FC236}">
                <a16:creationId xmlns:a16="http://schemas.microsoft.com/office/drawing/2014/main" id="{EBB8A52D-D7F2-47E8-89C2-EE4F3179CB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457200"/>
            <a:ext cx="11049000" cy="6667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3600" b="1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  <a:r>
              <a:t>“企业开办一件事”把八个环节压缩为一次提交</a:t>
            </a:r>
          </a:p>
        </p:txBody>
      </p:sp>
      <p:sp>
        <p:nvSpPr>
          <p:cNvPr id="3" name="s5-image-backing">
            <a:extLst xmlns:a="http://schemas.openxmlformats.org/drawingml/2006/main">
              <a:ext uri="{FF2B5EF4-FFF2-40B4-BE49-F238E27FC236}">
                <a16:creationId xmlns:a16="http://schemas.microsoft.com/office/drawing/2014/main" id="{8546E0C5-6190-45AD-B6BD-D8DF8C1EF6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24650" y="1276350"/>
            <a:ext cx="5143500" cy="4743450"/>
          </a:xfrm>
          <a:prstGeom xmlns:a="http://schemas.openxmlformats.org/drawingml/2006/main" prst="roundRect">
            <a:avLst>
              <a:gd name="adj" fmla="val 1606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6C1B7"/>
            </a:solidFill>
            <a:prstDash val="solid"/>
          </a:ln>
        </p:spPr>
      </p:sp>
      <p:sp>
        <p:nvSpPr>
          <p:cNvPr id="4" name="s5-case-label">
            <a:extLst xmlns:a="http://schemas.openxmlformats.org/drawingml/2006/main">
              <a:ext uri="{FF2B5EF4-FFF2-40B4-BE49-F238E27FC236}">
                <a16:creationId xmlns:a16="http://schemas.microsoft.com/office/drawing/2014/main" id="{32FEE1FB-6F26-46DE-A16A-8FE0574C66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1524000"/>
            <a:ext cx="3048000" cy="266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B51F2E"/>
                </a:solidFill>
                <a:latin typeface="Microsoft YaHei"/>
                <a:ea typeface="Microsoft YaHei"/>
                <a:cs typeface="Microsoft YaHei"/>
              </a:defRPr>
            </a:pPr>
            <a:r>
              <a:t>场景示范｜合成案例</a:t>
            </a:r>
          </a:p>
        </p:txBody>
      </p:sp>
      <p:sp>
        <p:nvSpPr>
          <p:cNvPr id="5" name="s5-metric-1">
            <a:extLst xmlns:a="http://schemas.openxmlformats.org/drawingml/2006/main">
              <a:ext uri="{FF2B5EF4-FFF2-40B4-BE49-F238E27FC236}">
                <a16:creationId xmlns:a16="http://schemas.microsoft.com/office/drawing/2014/main" id="{2B7897A2-816B-4476-A201-8795D8B5B8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2076450"/>
            <a:ext cx="1809750" cy="1123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DFE1"/>
          </a:solidFill>
          <a:ln xmlns:a="http://schemas.openxmlformats.org/drawingml/2006/main" w="0">
            <a:solidFill>
              <a:srgbClr val="F1DFE1"/>
            </a:solidFill>
            <a:prstDash val="solid"/>
          </a:ln>
        </p:spPr>
      </p:sp>
      <p:sp>
        <p:nvSpPr>
          <p:cNvPr id="6" name="s5-metric-value-1">
            <a:extLst xmlns:a="http://schemas.openxmlformats.org/drawingml/2006/main">
              <a:ext uri="{FF2B5EF4-FFF2-40B4-BE49-F238E27FC236}">
                <a16:creationId xmlns:a16="http://schemas.microsoft.com/office/drawing/2014/main" id="{BBD9AC11-9183-4AA7-8C20-055C798821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6250" y="2314575"/>
            <a:ext cx="1657350" cy="4000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2250" b="1">
                <a:solidFill>
                  <a:srgbClr val="B51F2E"/>
                </a:solidFill>
                <a:latin typeface="Microsoft YaHei"/>
                <a:ea typeface="Microsoft YaHei"/>
                <a:cs typeface="Microsoft YaHei"/>
              </a:defRPr>
            </a:pPr>
            <a:r>
              <a:t>8 → 1</a:t>
            </a:r>
          </a:p>
        </p:txBody>
      </p:sp>
      <p:sp>
        <p:nvSpPr>
          <p:cNvPr id="7" name="s5-metric-label-1">
            <a:extLst xmlns:a="http://schemas.openxmlformats.org/drawingml/2006/main">
              <a:ext uri="{FF2B5EF4-FFF2-40B4-BE49-F238E27FC236}">
                <a16:creationId xmlns:a16="http://schemas.microsoft.com/office/drawing/2014/main" id="{7C910EB3-A513-47F0-A511-630DEF8FD1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2838450"/>
            <a:ext cx="1466850" cy="2286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提交次数</a:t>
            </a:r>
          </a:p>
        </p:txBody>
      </p:sp>
      <p:sp>
        <p:nvSpPr>
          <p:cNvPr id="8" name="s5-metric-2">
            <a:extLst xmlns:a="http://schemas.openxmlformats.org/drawingml/2006/main">
              <a:ext uri="{FF2B5EF4-FFF2-40B4-BE49-F238E27FC236}">
                <a16:creationId xmlns:a16="http://schemas.microsoft.com/office/drawing/2014/main" id="{5964ED7F-8490-4C00-BB2E-766797FD92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00300" y="2076450"/>
            <a:ext cx="1809750" cy="1123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CEAE5"/>
          </a:solidFill>
          <a:ln xmlns:a="http://schemas.openxmlformats.org/drawingml/2006/main" w="0">
            <a:solidFill>
              <a:srgbClr val="ECEAE5"/>
            </a:solidFill>
            <a:prstDash val="solid"/>
          </a:ln>
        </p:spPr>
      </p:sp>
      <p:sp>
        <p:nvSpPr>
          <p:cNvPr id="9" name="s5-metric-value-2">
            <a:extLst xmlns:a="http://schemas.openxmlformats.org/drawingml/2006/main">
              <a:ext uri="{FF2B5EF4-FFF2-40B4-BE49-F238E27FC236}">
                <a16:creationId xmlns:a16="http://schemas.microsoft.com/office/drawing/2014/main" id="{067588A3-E22A-4400-9A3C-FECDCE65FA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76500" y="2314575"/>
            <a:ext cx="1657350" cy="4000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2250" b="1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  <a:r>
              <a:t>5天 → 1天</a:t>
            </a:r>
          </a:p>
        </p:txBody>
      </p:sp>
      <p:sp>
        <p:nvSpPr>
          <p:cNvPr id="10" name="s5-metric-label-2">
            <a:extLst xmlns:a="http://schemas.openxmlformats.org/drawingml/2006/main">
              <a:ext uri="{FF2B5EF4-FFF2-40B4-BE49-F238E27FC236}">
                <a16:creationId xmlns:a16="http://schemas.microsoft.com/office/drawing/2014/main" id="{DC4B880B-BB10-4EB2-8061-6E127AA395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71750" y="2838450"/>
            <a:ext cx="1466850" cy="2286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承诺时限</a:t>
            </a:r>
          </a:p>
        </p:txBody>
      </p:sp>
      <p:sp>
        <p:nvSpPr>
          <p:cNvPr id="11" name="s5-metric-3">
            <a:extLst xmlns:a="http://schemas.openxmlformats.org/drawingml/2006/main">
              <a:ext uri="{FF2B5EF4-FFF2-40B4-BE49-F238E27FC236}">
                <a16:creationId xmlns:a16="http://schemas.microsoft.com/office/drawing/2014/main" id="{CC4E191C-83B1-4498-927D-8AA709A7D5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00550" y="2076450"/>
            <a:ext cx="1809750" cy="1123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CEAE5"/>
          </a:solidFill>
          <a:ln xmlns:a="http://schemas.openxmlformats.org/drawingml/2006/main" w="0">
            <a:solidFill>
              <a:srgbClr val="ECEAE5"/>
            </a:solidFill>
            <a:prstDash val="solid"/>
          </a:ln>
        </p:spPr>
      </p:sp>
      <p:sp>
        <p:nvSpPr>
          <p:cNvPr id="12" name="s5-metric-value-3">
            <a:extLst xmlns:a="http://schemas.openxmlformats.org/drawingml/2006/main">
              <a:ext uri="{FF2B5EF4-FFF2-40B4-BE49-F238E27FC236}">
                <a16:creationId xmlns:a16="http://schemas.microsoft.com/office/drawing/2014/main" id="{6A724F4C-79FD-4C29-AEA9-5926BE0F83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6750" y="2314575"/>
            <a:ext cx="1657350" cy="4000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defRPr sz="2250" b="1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  <a:r>
              <a:t>26 → 11</a:t>
            </a:r>
          </a:p>
        </p:txBody>
      </p:sp>
      <p:sp>
        <p:nvSpPr>
          <p:cNvPr id="13" name="s5-metric-label-3">
            <a:extLst xmlns:a="http://schemas.openxmlformats.org/drawingml/2006/main">
              <a:ext uri="{FF2B5EF4-FFF2-40B4-BE49-F238E27FC236}">
                <a16:creationId xmlns:a16="http://schemas.microsoft.com/office/drawing/2014/main" id="{05566744-C703-4957-BC17-399E8AD8A9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2838450"/>
            <a:ext cx="1466850" cy="2286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核心字段</a:t>
            </a:r>
          </a:p>
        </p:txBody>
      </p:sp>
      <p:sp>
        <p:nvSpPr>
          <p:cNvPr id="14" name="s5-body">
            <a:extLst xmlns:a="http://schemas.openxmlformats.org/drawingml/2006/main">
              <a:ext uri="{FF2B5EF4-FFF2-40B4-BE49-F238E27FC236}">
                <a16:creationId xmlns:a16="http://schemas.microsoft.com/office/drawing/2014/main" id="{E086F998-5D97-49F6-9A7A-41F2500A67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3600450"/>
            <a:ext cx="5715000" cy="1066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  <a:r>
              <a:t>先画清跨部门流程，再统一材料、字段与结果反馈。前台只保留一次提交，后台通过共享和并联完成协同。</a:t>
            </a:r>
          </a:p>
        </p:txBody>
      </p:sp>
      <p:sp>
        <p:nvSpPr>
          <p:cNvPr id="15" name="s5-before-after-rule">
            <a:extLst xmlns:a="http://schemas.openxmlformats.org/drawingml/2006/main">
              <a:ext uri="{FF2B5EF4-FFF2-40B4-BE49-F238E27FC236}">
                <a16:creationId xmlns:a16="http://schemas.microsoft.com/office/drawing/2014/main" id="{85CD17D0-D2B2-4126-A241-8E96103B3C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4972050"/>
            <a:ext cx="57150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28B4A"/>
          </a:solidFill>
          <a:ln xmlns:a="http://schemas.openxmlformats.org/drawingml/2006/main" w="0">
            <a:solidFill>
              <a:srgbClr val="B28B4A"/>
            </a:solidFill>
            <a:prstDash val="solid"/>
          </a:ln>
        </p:spPr>
      </p:sp>
      <p:sp>
        <p:nvSpPr>
          <p:cNvPr id="16" name="s5-logic">
            <a:extLst xmlns:a="http://schemas.openxmlformats.org/drawingml/2006/main">
              <a:ext uri="{FF2B5EF4-FFF2-40B4-BE49-F238E27FC236}">
                <a16:creationId xmlns:a16="http://schemas.microsoft.com/office/drawing/2014/main" id="{173186FD-3735-4D90-9CFF-74A1166D41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5219700"/>
            <a:ext cx="5905500" cy="3619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  <a:r>
              <a:t>前台：一次提交  ·  后台：共享复用  ·  管理：全程可追</a:t>
            </a:r>
          </a:p>
        </p:txBody>
      </p:sp>
      <p:sp>
        <p:nvSpPr>
          <p:cNvPr id="17" name="disclaimer-5">
            <a:extLst xmlns:a="http://schemas.openxmlformats.org/drawingml/2006/main">
              <a:ext uri="{FF2B5EF4-FFF2-40B4-BE49-F238E27FC236}">
                <a16:creationId xmlns:a16="http://schemas.microsoft.com/office/drawing/2014/main" id="{6B3EB3BD-53C9-4F7E-8968-8E98F59D81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6381750"/>
            <a:ext cx="8382000" cy="171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合成作品集样例｜全部数据为虚构，仅用于版式与可编辑能力展示</a:t>
            </a:r>
          </a:p>
        </p:txBody>
      </p:sp>
      <p:sp>
        <p:nvSpPr>
          <p:cNvPr id="18" name="page-5">
            <a:extLst xmlns:a="http://schemas.openxmlformats.org/drawingml/2006/main">
              <a:ext uri="{FF2B5EF4-FFF2-40B4-BE49-F238E27FC236}">
                <a16:creationId xmlns:a16="http://schemas.microsoft.com/office/drawing/2014/main" id="{D424E466-D04C-4D9A-AB3D-6793EF39BD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44250" y="6343650"/>
            <a:ext cx="6477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05</a:t>
            </a:r>
          </a:p>
        </p:txBody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6da6eb5050c4874"/>
          <a:srcRect xmlns:a="http://schemas.openxmlformats.org/drawingml/2006/main" l="19408" t="0" r="19408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800850" y="1352550"/>
            <a:ext cx="4991100" cy="4591050"/>
          </a:xfrm>
          <a:prstGeom xmlns:a="http://schemas.openxmlformats.org/drawingml/2006/main" prst="roundRect">
            <a:avLst>
              <a:gd name="adj" fmla="val 2490"/>
            </a:avLst>
          </a:prstGeom>
        </p:spPr>
      </p:pic>
    </p:spTree>
    <p:extLst>
      <p:ext uri="{BB962C8B-B14F-4D97-AF65-F5344CB8AC3E}">
        <p14:creationId xmlns:p14="http://schemas.microsoft.com/office/powerpoint/2010/main" val="847906938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F7F4EE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s6-top-rule">
            <a:extLst xmlns:a="http://schemas.openxmlformats.org/drawingml/2006/main">
              <a:ext uri="{FF2B5EF4-FFF2-40B4-BE49-F238E27FC236}">
                <a16:creationId xmlns:a16="http://schemas.microsoft.com/office/drawing/2014/main" id="{A85E003F-5970-497D-9000-45F5561552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247650"/>
            <a:ext cx="8191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51F2E"/>
          </a:solidFill>
          <a:ln xmlns:a="http://schemas.openxmlformats.org/drawingml/2006/main" w="0">
            <a:solidFill>
              <a:srgbClr val="B51F2E"/>
            </a:solidFill>
            <a:prstDash val="solid"/>
          </a:ln>
        </p:spPr>
      </p:sp>
      <p:sp>
        <p:nvSpPr>
          <p:cNvPr id="2" name="s6-title">
            <a:extLst xmlns:a="http://schemas.openxmlformats.org/drawingml/2006/main">
              <a:ext uri="{FF2B5EF4-FFF2-40B4-BE49-F238E27FC236}">
                <a16:creationId xmlns:a16="http://schemas.microsoft.com/office/drawing/2014/main" id="{D3F3553F-07C2-46EC-A267-BD1B936781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457200"/>
            <a:ext cx="11049000" cy="6667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rmAutofit fontScale="95651"/>
          </a:bodyPr>
          <a:lstStyle xmlns:a="http://schemas.openxmlformats.org/drawingml/2006/main"/>
          <a:p xmlns:a="http://schemas.openxmlformats.org/drawingml/2006/main">
            <a:pPr algn="l">
              <a:defRPr sz="3600" b="1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  <a:r>
              <a:t>90天形成可复制的交付闭环：先摸底，再试点，最后固化</a:t>
            </a:r>
          </a:p>
        </p:txBody>
      </p:sp>
      <p:sp>
        <p:nvSpPr>
          <p:cNvPr id="3" name="s6-subtitle">
            <a:extLst xmlns:a="http://schemas.openxmlformats.org/drawingml/2006/main">
              <a:ext uri="{FF2B5EF4-FFF2-40B4-BE49-F238E27FC236}">
                <a16:creationId xmlns:a16="http://schemas.microsoft.com/office/drawing/2014/main" id="{25690A8F-54DB-44C0-8C34-F35AF6FC5B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1257300"/>
            <a:ext cx="8858250" cy="2857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每个阶段都有可审查的交付物，避免“上线即结束”。</a:t>
            </a:r>
          </a:p>
        </p:txBody>
      </p:sp>
      <p:cxnSp>
        <p:nvCxnSpPr>
          <p:cNvPr id="28" name="s6-timeline-connector"/>
          <p:cNvCxnSpPr/>
          <p:nvPr/>
        </p:nvCxnSpPr>
        <p:spPr>
          <a:xfrm xmlns:a="http://schemas.openxmlformats.org/drawingml/2006/main">
            <a:off x="1066800" y="3162300"/>
            <a:ext cx="7924800" cy="28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rgbClr val="C6C1B7"/>
            </a:solidFill>
            <a:prstDash val="solid"/>
          </a:ln>
        </p:spPr>
      </p:cxnSp>
      <p:sp>
        <p:nvSpPr>
          <p:cNvPr id="5" name="s6-node-1">
            <a:extLst xmlns:a="http://schemas.openxmlformats.org/drawingml/2006/main">
              <a:ext uri="{FF2B5EF4-FFF2-40B4-BE49-F238E27FC236}">
                <a16:creationId xmlns:a16="http://schemas.microsoft.com/office/drawing/2014/main" id="{91405EA0-24C6-4B7A-8A0B-036EC5655D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3028950"/>
            <a:ext cx="266700" cy="2667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15B8F"/>
          </a:solidFill>
          <a:ln xmlns:a="http://schemas.openxmlformats.org/drawingml/2006/main" w="47625">
            <a:solidFill>
              <a:srgbClr val="FFFFFF"/>
            </a:solidFill>
            <a:prstDash val="solid"/>
          </a:ln>
        </p:spPr>
      </p:sp>
      <p:sp>
        <p:nvSpPr>
          <p:cNvPr id="6" name="s6-time-1">
            <a:extLst xmlns:a="http://schemas.openxmlformats.org/drawingml/2006/main">
              <a:ext uri="{FF2B5EF4-FFF2-40B4-BE49-F238E27FC236}">
                <a16:creationId xmlns:a16="http://schemas.microsoft.com/office/drawing/2014/main" id="{8669CE08-2800-431F-B290-565ACC3882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400300"/>
            <a:ext cx="1619250" cy="3619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215B8F"/>
                </a:solidFill>
                <a:latin typeface="Microsoft YaHei"/>
                <a:ea typeface="Microsoft YaHei"/>
                <a:cs typeface="Microsoft YaHei"/>
              </a:defRPr>
            </a:pPr>
            <a:r>
              <a:t>0–30天</a:t>
            </a:r>
          </a:p>
        </p:txBody>
      </p:sp>
      <p:sp>
        <p:nvSpPr>
          <p:cNvPr id="7" name="s6-heading-1">
            <a:extLst xmlns:a="http://schemas.openxmlformats.org/drawingml/2006/main">
              <a:ext uri="{FF2B5EF4-FFF2-40B4-BE49-F238E27FC236}">
                <a16:creationId xmlns:a16="http://schemas.microsoft.com/office/drawing/2014/main" id="{86D6FD45-2004-4363-BEAD-081A7816C0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3619500"/>
            <a:ext cx="2762250" cy="4000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2250" b="1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  <a:r>
              <a:t>摸清底数</a:t>
            </a:r>
          </a:p>
        </p:txBody>
      </p:sp>
      <p:sp>
        <p:nvSpPr>
          <p:cNvPr id="8" name="s6-body-1">
            <a:extLst xmlns:a="http://schemas.openxmlformats.org/drawingml/2006/main">
              <a:ext uri="{FF2B5EF4-FFF2-40B4-BE49-F238E27FC236}">
                <a16:creationId xmlns:a16="http://schemas.microsoft.com/office/drawing/2014/main" id="{0149F2F7-E29E-43C0-8D92-C2396D3F60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4171950"/>
            <a:ext cx="2762250" cy="7810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75" b="0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事项、材料、系统与指标四张清单</a:t>
            </a:r>
          </a:p>
        </p:txBody>
      </p:sp>
      <p:sp>
        <p:nvSpPr>
          <p:cNvPr id="9" name="s6-deliverable-1">
            <a:extLst xmlns:a="http://schemas.openxmlformats.org/drawingml/2006/main">
              <a:ext uri="{FF2B5EF4-FFF2-40B4-BE49-F238E27FC236}">
                <a16:creationId xmlns:a16="http://schemas.microsoft.com/office/drawing/2014/main" id="{88A8DCF6-0B26-4483-A0BA-286BB40915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257800"/>
            <a:ext cx="24765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28B4A"/>
          </a:solidFill>
          <a:ln xmlns:a="http://schemas.openxmlformats.org/drawingml/2006/main" w="0">
            <a:solidFill>
              <a:srgbClr val="B28B4A"/>
            </a:solidFill>
            <a:prstDash val="solid"/>
          </a:ln>
        </p:spPr>
      </p:sp>
      <p:sp>
        <p:nvSpPr>
          <p:cNvPr id="10" name="s6-output-1">
            <a:extLst xmlns:a="http://schemas.openxmlformats.org/drawingml/2006/main">
              <a:ext uri="{FF2B5EF4-FFF2-40B4-BE49-F238E27FC236}">
                <a16:creationId xmlns:a16="http://schemas.microsoft.com/office/drawing/2014/main" id="{0D5DF8A4-DA7C-4D07-8001-8FD992C22F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429250"/>
            <a:ext cx="2476500" cy="266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  <a:r>
              <a:t>清单可审</a:t>
            </a:r>
          </a:p>
        </p:txBody>
      </p:sp>
      <p:sp>
        <p:nvSpPr>
          <p:cNvPr id="11" name="s6-node-2">
            <a:extLst xmlns:a="http://schemas.openxmlformats.org/drawingml/2006/main">
              <a:ext uri="{FF2B5EF4-FFF2-40B4-BE49-F238E27FC236}">
                <a16:creationId xmlns:a16="http://schemas.microsoft.com/office/drawing/2014/main" id="{F1995D2A-25CE-497A-9CB4-91DF131B2A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95850" y="3028950"/>
            <a:ext cx="266700" cy="2667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B51F2E"/>
          </a:solidFill>
          <a:ln xmlns:a="http://schemas.openxmlformats.org/drawingml/2006/main" w="47625">
            <a:solidFill>
              <a:srgbClr val="FFFFFF"/>
            </a:solidFill>
            <a:prstDash val="solid"/>
          </a:ln>
        </p:spPr>
      </p:sp>
      <p:sp>
        <p:nvSpPr>
          <p:cNvPr id="12" name="s6-time-2">
            <a:extLst xmlns:a="http://schemas.openxmlformats.org/drawingml/2006/main">
              <a:ext uri="{FF2B5EF4-FFF2-40B4-BE49-F238E27FC236}">
                <a16:creationId xmlns:a16="http://schemas.microsoft.com/office/drawing/2014/main" id="{72CF0992-50D8-45AF-A7E5-66419D920A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00600" y="2400300"/>
            <a:ext cx="1619250" cy="3619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B51F2E"/>
                </a:solidFill>
                <a:latin typeface="Microsoft YaHei"/>
                <a:ea typeface="Microsoft YaHei"/>
                <a:cs typeface="Microsoft YaHei"/>
              </a:defRPr>
            </a:pPr>
            <a:r>
              <a:t>31–60天</a:t>
            </a:r>
          </a:p>
        </p:txBody>
      </p:sp>
      <p:sp>
        <p:nvSpPr>
          <p:cNvPr id="13" name="s6-heading-2">
            <a:extLst xmlns:a="http://schemas.openxmlformats.org/drawingml/2006/main">
              <a:ext uri="{FF2B5EF4-FFF2-40B4-BE49-F238E27FC236}">
                <a16:creationId xmlns:a16="http://schemas.microsoft.com/office/drawing/2014/main" id="{CEC3B021-E549-4951-88AC-4D1BBCF9FC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00600" y="3619500"/>
            <a:ext cx="2762250" cy="4000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2250" b="1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  <a:r>
              <a:t>跑通试点</a:t>
            </a:r>
          </a:p>
        </p:txBody>
      </p:sp>
      <p:sp>
        <p:nvSpPr>
          <p:cNvPr id="14" name="s6-body-2">
            <a:extLst xmlns:a="http://schemas.openxmlformats.org/drawingml/2006/main">
              <a:ext uri="{FF2B5EF4-FFF2-40B4-BE49-F238E27FC236}">
                <a16:creationId xmlns:a16="http://schemas.microsoft.com/office/drawing/2014/main" id="{E12108AF-6FD8-42A4-8184-BE6C9F9A95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00600" y="4171950"/>
            <a:ext cx="2762250" cy="7810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75" b="0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选择一个高频事项，完成端到端联调</a:t>
            </a:r>
          </a:p>
        </p:txBody>
      </p:sp>
      <p:sp>
        <p:nvSpPr>
          <p:cNvPr id="15" name="s6-deliverable-2">
            <a:extLst xmlns:a="http://schemas.openxmlformats.org/drawingml/2006/main">
              <a:ext uri="{FF2B5EF4-FFF2-40B4-BE49-F238E27FC236}">
                <a16:creationId xmlns:a16="http://schemas.microsoft.com/office/drawing/2014/main" id="{657E0A62-D7DE-4B1C-81A7-323CF277CA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00600" y="5257800"/>
            <a:ext cx="24765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51F2E"/>
          </a:solidFill>
          <a:ln xmlns:a="http://schemas.openxmlformats.org/drawingml/2006/main" w="0">
            <a:solidFill>
              <a:srgbClr val="B51F2E"/>
            </a:solidFill>
            <a:prstDash val="solid"/>
          </a:ln>
        </p:spPr>
      </p:sp>
      <p:sp>
        <p:nvSpPr>
          <p:cNvPr id="16" name="s6-output-2">
            <a:extLst xmlns:a="http://schemas.openxmlformats.org/drawingml/2006/main">
              <a:ext uri="{FF2B5EF4-FFF2-40B4-BE49-F238E27FC236}">
                <a16:creationId xmlns:a16="http://schemas.microsoft.com/office/drawing/2014/main" id="{A7AA30E4-00CE-4021-BBF4-E393E825FB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00600" y="5429250"/>
            <a:ext cx="2476500" cy="266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  <a:r>
              <a:t>流程可跑</a:t>
            </a:r>
          </a:p>
        </p:txBody>
      </p:sp>
      <p:sp>
        <p:nvSpPr>
          <p:cNvPr id="17" name="s6-node-3">
            <a:extLst xmlns:a="http://schemas.openxmlformats.org/drawingml/2006/main">
              <a:ext uri="{FF2B5EF4-FFF2-40B4-BE49-F238E27FC236}">
                <a16:creationId xmlns:a16="http://schemas.microsoft.com/office/drawing/2014/main" id="{0F980756-D9B8-4FBE-B3B4-9E300F591A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58250" y="3028950"/>
            <a:ext cx="266700" cy="2667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15B8F"/>
          </a:solidFill>
          <a:ln xmlns:a="http://schemas.openxmlformats.org/drawingml/2006/main" w="47625">
            <a:solidFill>
              <a:srgbClr val="FFFFFF"/>
            </a:solidFill>
            <a:prstDash val="solid"/>
          </a:ln>
        </p:spPr>
      </p:sp>
      <p:sp>
        <p:nvSpPr>
          <p:cNvPr id="18" name="s6-time-3">
            <a:extLst xmlns:a="http://schemas.openxmlformats.org/drawingml/2006/main">
              <a:ext uri="{FF2B5EF4-FFF2-40B4-BE49-F238E27FC236}">
                <a16:creationId xmlns:a16="http://schemas.microsoft.com/office/drawing/2014/main" id="{1A11DF56-AD0A-4444-BD06-09A36F715F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0" y="2400300"/>
            <a:ext cx="1619250" cy="3619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215B8F"/>
                </a:solidFill>
                <a:latin typeface="Microsoft YaHei"/>
                <a:ea typeface="Microsoft YaHei"/>
                <a:cs typeface="Microsoft YaHei"/>
              </a:defRPr>
            </a:pPr>
            <a:r>
              <a:t>61–90天</a:t>
            </a:r>
          </a:p>
        </p:txBody>
      </p:sp>
      <p:sp>
        <p:nvSpPr>
          <p:cNvPr id="19" name="s6-heading-3">
            <a:extLst xmlns:a="http://schemas.openxmlformats.org/drawingml/2006/main">
              <a:ext uri="{FF2B5EF4-FFF2-40B4-BE49-F238E27FC236}">
                <a16:creationId xmlns:a16="http://schemas.microsoft.com/office/drawing/2014/main" id="{4F5E5BB9-3B9C-4618-8AD9-C76F3F9EFB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0" y="3619500"/>
            <a:ext cx="2762250" cy="4000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2250" b="1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  <a:r>
              <a:t>固化推广</a:t>
            </a:r>
          </a:p>
        </p:txBody>
      </p:sp>
      <p:sp>
        <p:nvSpPr>
          <p:cNvPr id="20" name="s6-body-3">
            <a:extLst xmlns:a="http://schemas.openxmlformats.org/drawingml/2006/main">
              <a:ext uri="{FF2B5EF4-FFF2-40B4-BE49-F238E27FC236}">
                <a16:creationId xmlns:a16="http://schemas.microsoft.com/office/drawing/2014/main" id="{1683F03D-054D-4835-B4B7-FF9209E40B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0" y="4171950"/>
            <a:ext cx="2762250" cy="7810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75" b="0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形成标准、看板、复盘和推广条件</a:t>
            </a:r>
          </a:p>
        </p:txBody>
      </p:sp>
      <p:sp>
        <p:nvSpPr>
          <p:cNvPr id="21" name="s6-deliverable-3">
            <a:extLst xmlns:a="http://schemas.openxmlformats.org/drawingml/2006/main">
              <a:ext uri="{FF2B5EF4-FFF2-40B4-BE49-F238E27FC236}">
                <a16:creationId xmlns:a16="http://schemas.microsoft.com/office/drawing/2014/main" id="{D52B3785-BAA6-43AD-9B64-64EF8DB29E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0" y="5257800"/>
            <a:ext cx="24765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28B4A"/>
          </a:solidFill>
          <a:ln xmlns:a="http://schemas.openxmlformats.org/drawingml/2006/main" w="0">
            <a:solidFill>
              <a:srgbClr val="B28B4A"/>
            </a:solidFill>
            <a:prstDash val="solid"/>
          </a:ln>
        </p:spPr>
      </p:sp>
      <p:sp>
        <p:nvSpPr>
          <p:cNvPr id="22" name="s6-output-3">
            <a:extLst xmlns:a="http://schemas.openxmlformats.org/drawingml/2006/main">
              <a:ext uri="{FF2B5EF4-FFF2-40B4-BE49-F238E27FC236}">
                <a16:creationId xmlns:a16="http://schemas.microsoft.com/office/drawing/2014/main" id="{5051D32D-C162-4DA5-B996-05F21313A8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0" y="5429250"/>
            <a:ext cx="2476500" cy="2667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0253F"/>
                </a:solidFill>
                <a:latin typeface="Microsoft YaHei"/>
                <a:ea typeface="Microsoft YaHei"/>
                <a:cs typeface="Microsoft YaHei"/>
              </a:defRPr>
            </a:pPr>
            <a:r>
              <a:t>标准可复制</a:t>
            </a:r>
          </a:p>
        </p:txBody>
      </p:sp>
      <p:sp>
        <p:nvSpPr>
          <p:cNvPr id="23" name="disclaimer-6">
            <a:extLst xmlns:a="http://schemas.openxmlformats.org/drawingml/2006/main">
              <a:ext uri="{FF2B5EF4-FFF2-40B4-BE49-F238E27FC236}">
                <a16:creationId xmlns:a16="http://schemas.microsoft.com/office/drawing/2014/main" id="{4A1716F2-6197-414B-926F-11A84C1F58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6381750"/>
            <a:ext cx="8382000" cy="171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合成作品集样例｜全部数据为虚构，仅用于版式与可编辑能力展示</a:t>
            </a:r>
          </a:p>
        </p:txBody>
      </p:sp>
      <p:sp>
        <p:nvSpPr>
          <p:cNvPr id="24" name="page-6">
            <a:extLst xmlns:a="http://schemas.openxmlformats.org/drawingml/2006/main">
              <a:ext uri="{FF2B5EF4-FFF2-40B4-BE49-F238E27FC236}">
                <a16:creationId xmlns:a16="http://schemas.microsoft.com/office/drawing/2014/main" id="{8CA48C3F-F9C5-4F3F-A03A-752C52E6BA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44250" y="6343650"/>
            <a:ext cx="6477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5F6B78"/>
                </a:solidFill>
                <a:latin typeface="Microsoft YaHei"/>
                <a:ea typeface="Microsoft YaHei"/>
                <a:cs typeface="Microsoft YaHei"/>
              </a:defRPr>
            </a:pPr>
            <a: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893138758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10253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3" name="s7-top-rule">
            <a:extLst xmlns:a="http://schemas.openxmlformats.org/drawingml/2006/main">
              <a:ext uri="{FF2B5EF4-FFF2-40B4-BE49-F238E27FC236}">
                <a16:creationId xmlns:a16="http://schemas.microsoft.com/office/drawing/2014/main" id="{7DE06BDB-36AC-4637-8AFD-21E4AD331F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323850"/>
            <a:ext cx="952500" cy="666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51F2E"/>
          </a:solidFill>
          <a:ln xmlns:a="http://schemas.openxmlformats.org/drawingml/2006/main" w="0">
            <a:solidFill>
              <a:srgbClr val="B51F2E"/>
            </a:solidFill>
            <a:prstDash val="solid"/>
          </a:ln>
        </p:spPr>
      </p:sp>
      <p:sp>
        <p:nvSpPr>
          <p:cNvPr id="2" name="s7-kicker">
            <a:extLst xmlns:a="http://schemas.openxmlformats.org/drawingml/2006/main">
              <a:ext uri="{FF2B5EF4-FFF2-40B4-BE49-F238E27FC236}">
                <a16:creationId xmlns:a16="http://schemas.microsoft.com/office/drawing/2014/main" id="{EBEFAA6D-7DE5-44F8-8877-95A530D259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571500"/>
            <a:ext cx="1905000" cy="3238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F4D9DC"/>
                </a:solidFill>
                <a:latin typeface="Microsoft YaHei"/>
                <a:ea typeface="Microsoft YaHei"/>
                <a:cs typeface="Microsoft YaHei"/>
              </a:defRPr>
            </a:pPr>
            <a:r>
              <a:t>下一步</a:t>
            </a:r>
          </a:p>
        </p:txBody>
      </p:sp>
      <p:sp>
        <p:nvSpPr>
          <p:cNvPr id="3" name="s7-title">
            <a:extLst xmlns:a="http://schemas.openxmlformats.org/drawingml/2006/main">
              <a:ext uri="{FF2B5EF4-FFF2-40B4-BE49-F238E27FC236}">
                <a16:creationId xmlns:a16="http://schemas.microsoft.com/office/drawing/2014/main" id="{C132D4B9-6E32-4A1E-A892-79B6A1C8ED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1619250"/>
            <a:ext cx="9144000" cy="21907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b">
            <a:noAutofit/>
          </a:bodyPr>
          <a:lstStyle xmlns:a="http://schemas.openxmlformats.org/drawingml/2006/main"/>
          <a:p xmlns:a="http://schemas.openxmlformats.org/drawingml/2006/main">
            <a:pPr algn="l">
              <a:defRPr sz="54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t>以一个场景做深，
再把方法复制到更多事项</a:t>
            </a:r>
          </a:p>
        </p:txBody>
      </p:sp>
      <p:sp>
        <p:nvSpPr>
          <p:cNvPr id="4" name="s7-close-rule">
            <a:extLst xmlns:a="http://schemas.openxmlformats.org/drawingml/2006/main">
              <a:ext uri="{FF2B5EF4-FFF2-40B4-BE49-F238E27FC236}">
                <a16:creationId xmlns:a16="http://schemas.microsoft.com/office/drawing/2014/main" id="{C79E399A-94DE-473A-BECA-DE4E62C189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4324350"/>
            <a:ext cx="105727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28B4A"/>
          </a:solidFill>
          <a:ln xmlns:a="http://schemas.openxmlformats.org/drawingml/2006/main" w="0">
            <a:solidFill>
              <a:srgbClr val="B28B4A"/>
            </a:solidFill>
            <a:prstDash val="solid"/>
          </a:ln>
        </p:spPr>
      </p:sp>
      <p:sp>
        <p:nvSpPr>
          <p:cNvPr id="5" name="s7-step-number-1">
            <a:extLst xmlns:a="http://schemas.openxmlformats.org/drawingml/2006/main">
              <a:ext uri="{FF2B5EF4-FFF2-40B4-BE49-F238E27FC236}">
                <a16:creationId xmlns:a16="http://schemas.microsoft.com/office/drawing/2014/main" id="{D21E8513-E318-4475-B186-49A7253AF5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4686300"/>
            <a:ext cx="533400" cy="3238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B51F2E"/>
                </a:solidFill>
                <a:latin typeface="Microsoft YaHei"/>
                <a:ea typeface="Microsoft YaHei"/>
                <a:cs typeface="Microsoft YaHei"/>
              </a:defRPr>
            </a:pPr>
            <a:r>
              <a:t>01</a:t>
            </a:r>
          </a:p>
        </p:txBody>
      </p:sp>
      <p:sp>
        <p:nvSpPr>
          <p:cNvPr id="6" name="s7-step-1">
            <a:extLst xmlns:a="http://schemas.openxmlformats.org/drawingml/2006/main">
              <a:ext uri="{FF2B5EF4-FFF2-40B4-BE49-F238E27FC236}">
                <a16:creationId xmlns:a16="http://schemas.microsoft.com/office/drawing/2014/main" id="{2F6BB8FC-FCF9-4BA8-8BE2-BCBCAA2943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4648200"/>
            <a:ext cx="2762250" cy="4191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t>选准高频事项</a:t>
            </a:r>
          </a:p>
        </p:txBody>
      </p:sp>
      <p:sp>
        <p:nvSpPr>
          <p:cNvPr id="7" name="s7-step-number-2">
            <a:extLst xmlns:a="http://schemas.openxmlformats.org/drawingml/2006/main">
              <a:ext uri="{FF2B5EF4-FFF2-40B4-BE49-F238E27FC236}">
                <a16:creationId xmlns:a16="http://schemas.microsoft.com/office/drawing/2014/main" id="{58445520-962E-4B79-BA4A-3132C812AB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24300" y="4686300"/>
            <a:ext cx="533400" cy="3238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B51F2E"/>
                </a:solidFill>
                <a:latin typeface="Microsoft YaHei"/>
                <a:ea typeface="Microsoft YaHei"/>
                <a:cs typeface="Microsoft YaHei"/>
              </a:defRPr>
            </a:pPr>
            <a:r>
              <a:t>02</a:t>
            </a:r>
          </a:p>
        </p:txBody>
      </p:sp>
      <p:sp>
        <p:nvSpPr>
          <p:cNvPr id="8" name="s7-step-2">
            <a:extLst xmlns:a="http://schemas.openxmlformats.org/drawingml/2006/main">
              <a:ext uri="{FF2B5EF4-FFF2-40B4-BE49-F238E27FC236}">
                <a16:creationId xmlns:a16="http://schemas.microsoft.com/office/drawing/2014/main" id="{EA3B136B-A157-438C-BE29-7784478385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33900" y="4648200"/>
            <a:ext cx="2762250" cy="4191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t>建立数据闭环</a:t>
            </a:r>
          </a:p>
        </p:txBody>
      </p:sp>
      <p:sp>
        <p:nvSpPr>
          <p:cNvPr id="9" name="s7-step-number-3">
            <a:extLst xmlns:a="http://schemas.openxmlformats.org/drawingml/2006/main">
              <a:ext uri="{FF2B5EF4-FFF2-40B4-BE49-F238E27FC236}">
                <a16:creationId xmlns:a16="http://schemas.microsoft.com/office/drawing/2014/main" id="{574AD0B3-C653-490D-B922-23982367AF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48550" y="4686300"/>
            <a:ext cx="533400" cy="3238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B51F2E"/>
                </a:solidFill>
                <a:latin typeface="Microsoft YaHei"/>
                <a:ea typeface="Microsoft YaHei"/>
                <a:cs typeface="Microsoft YaHei"/>
              </a:defRPr>
            </a:pPr>
            <a:r>
              <a:t>03</a:t>
            </a:r>
          </a:p>
        </p:txBody>
      </p:sp>
      <p:sp>
        <p:nvSpPr>
          <p:cNvPr id="10" name="s7-step-3">
            <a:extLst xmlns:a="http://schemas.openxmlformats.org/drawingml/2006/main">
              <a:ext uri="{FF2B5EF4-FFF2-40B4-BE49-F238E27FC236}">
                <a16:creationId xmlns:a16="http://schemas.microsoft.com/office/drawing/2014/main" id="{8F2A6927-2FCA-430E-93F3-E418EE6E20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4648200"/>
            <a:ext cx="2762250" cy="4191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t>标准化后推广</a:t>
            </a:r>
          </a:p>
        </p:txBody>
      </p:sp>
      <p:sp>
        <p:nvSpPr>
          <p:cNvPr id="11" name="s7-boundary">
            <a:extLst xmlns:a="http://schemas.openxmlformats.org/drawingml/2006/main">
              <a:ext uri="{FF2B5EF4-FFF2-40B4-BE49-F238E27FC236}">
                <a16:creationId xmlns:a16="http://schemas.microsoft.com/office/drawing/2014/main" id="{3943D9AB-DCD0-45F1-B655-F608EED64B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6153150"/>
            <a:ext cx="7239000" cy="2286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B9C5D3"/>
                </a:solidFill>
                <a:latin typeface="Microsoft YaHei"/>
                <a:ea typeface="Microsoft YaHei"/>
                <a:cs typeface="Microsoft YaHei"/>
              </a:defRPr>
            </a:pPr>
            <a:r>
              <a:t>合成作品集样例｜原生可编辑 PPTX｜不对应真实政府项目</a:t>
            </a:r>
          </a:p>
        </p:txBody>
      </p:sp>
      <p:sp>
        <p:nvSpPr>
          <p:cNvPr id="12" name="s7-page">
            <a:extLst xmlns:a="http://schemas.openxmlformats.org/drawingml/2006/main">
              <a:ext uri="{FF2B5EF4-FFF2-40B4-BE49-F238E27FC236}">
                <a16:creationId xmlns:a16="http://schemas.microsoft.com/office/drawing/2014/main" id="{FAF4C011-EE69-4D22-ABF7-FEA478DB36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44250" y="6153150"/>
            <a:ext cx="647700" cy="2286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B9C5D3"/>
                </a:solidFill>
                <a:latin typeface="Microsoft YaHei"/>
                <a:ea typeface="Microsoft YaHei"/>
                <a:cs typeface="Microsoft YaHei"/>
              </a:defRPr>
            </a:pPr>
            <a: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1472749472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2026-07-19T14:25:51.1940000Z</dcterms:created>
  <dcterms:modified xsi:type="dcterms:W3CDTF">2026-07-19T14:25:51.1940000Z</dcterms:modified>
</coreProperties>
</file>