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slides/charts/chart1.xml" ContentType="application/vnd.openxmlformats-officedocument.drawingml.chart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charts/chart2.xml" ContentType="application/vnd.openxmlformats-officedocument.drawingml.chart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93898b6ced64d03" /><Relationship Type="http://schemas.openxmlformats.org/officeDocument/2006/relationships/extended-properties" Target="/docProps/app.xml" Id="Re1b29882917949e1" /><Relationship Type="http://schemas.openxmlformats.org/officeDocument/2006/relationships/officeDocument" Target="/ppt/presentation.xml" Id="Ra920bccf29a847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d7b3dd13e1408a"/>
  </p:sldMasterIdLst>
  <p:notesMasterIdLst>
    <p:notesMasterId xmlns:r="http://schemas.openxmlformats.org/officeDocument/2006/relationships" r:id="R3e95c2a3db7342e9"/>
  </p:notesMasterIdLst>
  <p:sldIdLst>
    <p:sldId xmlns:r="http://schemas.openxmlformats.org/officeDocument/2006/relationships" id="256" r:id="Raa4ecebbe7974ed6"/>
    <p:sldId xmlns:r="http://schemas.openxmlformats.org/officeDocument/2006/relationships" id="257" r:id="R9059d8da01dc40fb"/>
    <p:sldId xmlns:r="http://schemas.openxmlformats.org/officeDocument/2006/relationships" id="258" r:id="R23f0f8313fa0468c"/>
    <p:sldId xmlns:r="http://schemas.openxmlformats.org/officeDocument/2006/relationships" id="259" r:id="R7d842ee85d9e495b"/>
    <p:sldId xmlns:r="http://schemas.openxmlformats.org/officeDocument/2006/relationships" id="260" r:id="R93a5be6cbcec4c63"/>
    <p:sldId xmlns:r="http://schemas.openxmlformats.org/officeDocument/2006/relationships" id="261" r:id="R60b27d7b5164426f"/>
    <p:sldId xmlns:r="http://schemas.openxmlformats.org/officeDocument/2006/relationships" id="262" r:id="R83b78095ad2a4129"/>
    <p:sldId xmlns:r="http://schemas.openxmlformats.org/officeDocument/2006/relationships" id="263" r:id="R26acf68288874462"/>
    <p:sldId xmlns:r="http://schemas.openxmlformats.org/officeDocument/2006/relationships" id="264" r:id="R63100b4f54fc4b64"/>
    <p:sldId xmlns:r="http://schemas.openxmlformats.org/officeDocument/2006/relationships" id="265" r:id="Ra801c1d6b36d434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d1132a294b464a1d" /><Relationship Type="http://schemas.openxmlformats.org/officeDocument/2006/relationships/slideMaster" Target="/ppt/slideMasters/slideMaster1.xml" Id="Rdcd7b3dd13e1408a" /><Relationship Type="http://schemas.openxmlformats.org/officeDocument/2006/relationships/notesMaster" Target="/ppt/notesMasters/notesMaster1.xml" Id="R3e95c2a3db7342e9" /><Relationship Type="http://schemas.openxmlformats.org/officeDocument/2006/relationships/presProps" Target="/ppt/presProps.xml" Id="R92415fea312f42a0" /><Relationship Type="http://schemas.openxmlformats.org/officeDocument/2006/relationships/tableStyles" Target="/ppt/tableStyles.xml" Id="Rb318527e5fbe41c4" /><Relationship Type="http://schemas.openxmlformats.org/officeDocument/2006/relationships/slide" Target="/ppt/slides/slide1.xml" Id="Raa4ecebbe7974ed6" /><Relationship Type="http://schemas.openxmlformats.org/officeDocument/2006/relationships/slide" Target="/ppt/slides/slide2.xml" Id="R9059d8da01dc40fb" /><Relationship Type="http://schemas.openxmlformats.org/officeDocument/2006/relationships/slide" Target="/ppt/slides/slide3.xml" Id="R23f0f8313fa0468c" /><Relationship Type="http://schemas.openxmlformats.org/officeDocument/2006/relationships/slide" Target="/ppt/slides/slide4.xml" Id="R7d842ee85d9e495b" /><Relationship Type="http://schemas.openxmlformats.org/officeDocument/2006/relationships/slide" Target="/ppt/slides/slide5.xml" Id="R93a5be6cbcec4c63" /><Relationship Type="http://schemas.openxmlformats.org/officeDocument/2006/relationships/slide" Target="/ppt/slides/slide6.xml" Id="R60b27d7b5164426f" /><Relationship Type="http://schemas.openxmlformats.org/officeDocument/2006/relationships/slide" Target="/ppt/slides/slide7.xml" Id="R83b78095ad2a4129" /><Relationship Type="http://schemas.openxmlformats.org/officeDocument/2006/relationships/slide" Target="/ppt/slides/slide8.xml" Id="R26acf68288874462" /><Relationship Type="http://schemas.openxmlformats.org/officeDocument/2006/relationships/slide" Target="/ppt/slides/slide9.xml" Id="R63100b4f54fc4b64" /><Relationship Type="http://schemas.openxmlformats.org/officeDocument/2006/relationships/slide" Target="/ppt/slides/slide10.xml" Id="Ra801c1d6b36d434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d0eadd6eb1ff46d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8ecd6f2501234066" /><Relationship Type="http://schemas.openxmlformats.org/officeDocument/2006/relationships/notesMaster" Target="/ppt/notesMasters/notesMaster1.xml" Id="Rcf123e12872643b6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3ec098e2f9004e93" /><Relationship Type="http://schemas.openxmlformats.org/officeDocument/2006/relationships/notesMaster" Target="/ppt/notesMasters/notesMaster1.xml" Id="R2c7c3280925c4772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bae2969daec49c8" /><Relationship Type="http://schemas.openxmlformats.org/officeDocument/2006/relationships/notesMaster" Target="/ppt/notesMasters/notesMaster1.xml" Id="R52cc1ff694574c91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e447df92d5f5489c" /><Relationship Type="http://schemas.openxmlformats.org/officeDocument/2006/relationships/notesMaster" Target="/ppt/notesMasters/notesMaster1.xml" Id="R69fc54622a374c2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ab108db805e84a7b" /><Relationship Type="http://schemas.openxmlformats.org/officeDocument/2006/relationships/notesMaster" Target="/ppt/notesMasters/notesMaster1.xml" Id="R7e79defe69f24e3e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c4cae523a9f4ca7" /><Relationship Type="http://schemas.openxmlformats.org/officeDocument/2006/relationships/notesMaster" Target="/ppt/notesMasters/notesMaster1.xml" Id="Ra131a14237a24dbb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efaa0870840c4b96" /><Relationship Type="http://schemas.openxmlformats.org/officeDocument/2006/relationships/notesMaster" Target="/ppt/notesMasters/notesMaster1.xml" Id="R1e016fc3b64946be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544d69b3cb2e4510" /><Relationship Type="http://schemas.openxmlformats.org/officeDocument/2006/relationships/notesMaster" Target="/ppt/notesMasters/notesMaster1.xml" Id="R5836fc4958a6475b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c9dc8383ebf440fe" /><Relationship Type="http://schemas.openxmlformats.org/officeDocument/2006/relationships/notesMaster" Target="/ppt/notesMasters/notesMaster1.xml" Id="R94f36f4504c943ef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ee912cc19db84df8" /><Relationship Type="http://schemas.openxmlformats.org/officeDocument/2006/relationships/notesMaster" Target="/ppt/notesMasters/notesMaster1.xml" Id="Rbd2ae29ab78d487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3ca764bf714bfb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ab5baed597d64568" /><Relationship Type="http://schemas.openxmlformats.org/officeDocument/2006/relationships/slideLayout" Target="/ppt/slideLayouts/slideLayout1.xml" Id="R4643f612260a498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43f612260a498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9309c6ceb4e2a" /><Relationship Type="http://schemas.openxmlformats.org/officeDocument/2006/relationships/image" Target="/ppt/media/image.jpeg" Id="R51fb95e8bb0b4770" /><Relationship Type="http://schemas.openxmlformats.org/officeDocument/2006/relationships/notesSlide" Target="/ppt/notesSlides/notesSlide1.xml" Id="Rc4e756360d014a12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8e26116974e18" /><Relationship Type="http://schemas.openxmlformats.org/officeDocument/2006/relationships/notesSlide" Target="/ppt/notesSlides/notesSlide10.xml" Id="R06babe336dfe46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48f3f6483405d" /><Relationship Type="http://schemas.openxmlformats.org/officeDocument/2006/relationships/notesSlide" Target="/ppt/notesSlides/notesSlide2.xml" Id="Rd411fc24aa424c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775c16ab540b2" /><Relationship Type="http://schemas.openxmlformats.org/officeDocument/2006/relationships/notesSlide" Target="/ppt/notesSlides/notesSlide3.xml" Id="Rbf8bef0a704348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b560d856e4804" /><Relationship Type="http://schemas.openxmlformats.org/officeDocument/2006/relationships/chart" Target="/ppt/slides/charts/chart1.xml" Id="R15ff2e54bf15478a" /><Relationship Type="http://schemas.openxmlformats.org/officeDocument/2006/relationships/notesSlide" Target="/ppt/notesSlides/notesSlide4.xml" Id="R637e92cf37a547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06e181f154a52" /><Relationship Type="http://schemas.openxmlformats.org/officeDocument/2006/relationships/notesSlide" Target="/ppt/notesSlides/notesSlide5.xml" Id="Read62b08c33d45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6cf476e0b4c12" /><Relationship Type="http://schemas.openxmlformats.org/officeDocument/2006/relationships/notesSlide" Target="/ppt/notesSlides/notesSlide6.xml" Id="R310791349e304f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406ba8ce047ac" /><Relationship Type="http://schemas.openxmlformats.org/officeDocument/2006/relationships/chart" Target="/ppt/slides/charts/chart2.xml" Id="R9a215d3b36f44882" /><Relationship Type="http://schemas.openxmlformats.org/officeDocument/2006/relationships/notesSlide" Target="/ppt/notesSlides/notesSlide7.xml" Id="R3a710dd056d4450e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b54a4300849c3" /><Relationship Type="http://schemas.openxmlformats.org/officeDocument/2006/relationships/notesSlide" Target="/ppt/notesSlides/notesSlide8.xml" Id="Rbd01733531c246a5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6ff6331bf438c" /><Relationship Type="http://schemas.openxmlformats.org/officeDocument/2006/relationships/notesSlide" Target="/ppt/notesSlides/notesSlide9.xml" Id="Rc82f3268ba114f0e" /></Relationships>
</file>

<file path=ppt/slides/charts/chart1.xml><?xml version="1.0" encoding="utf-8"?>
<c:chartSpace xmlns:c="http://schemas.openxmlformats.org/drawingml/2006/chart">
  <c:lang val="en-US"/>
  <c:chart>
    <c:plotArea>
      <c:lineChart>
        <c:grouping val="standard"/>
        <c:varyColors val="0"/>
        <c:ser>
          <c:idx val="0"/>
          <c:order val="0"/>
          <c:tx>
            <c:v>Actual</c:v>
          </c:tx>
          <c:spPr>
            <a:ln xmlns:a="http://schemas.openxmlformats.org/drawingml/2006/main" w="38100">
              <a:solidFill>
                <a:srgbClr val="3D8DFF"/>
              </a:solidFill>
              <a:prstDash val="solid"/>
            </a:ln>
          </c:spPr>
          <c:marker>
            <c:symbol val="circle"/>
            <c:size val="7"/>
          </c:marker>
          <c:cat>
            <c:strLit>
              <c:ptCount val="4"/>
              <c:pt idx="0">
                <c:v>Q1</c:v>
              </c:pt>
              <c:pt idx="1">
                <c:v>Q2</c:v>
              </c:pt>
              <c:pt idx="2">
                <c:v>Q3</c:v>
              </c:pt>
              <c:pt idx="3">
                <c:v>Q4</c:v>
              </c:pt>
            </c:strLit>
          </c:cat>
          <c:val>
            <c:numLit>
              <c:formatCode>$0.0"M"</c:formatCode>
              <c:ptCount val="4"/>
              <c:pt idx="0">
                <c:v>3.6</c:v>
              </c:pt>
              <c:pt idx="1">
                <c:v>3.9</c:v>
              </c:pt>
              <c:pt idx="2">
                <c:v>4.3</c:v>
              </c:pt>
              <c:pt idx="3">
                <c:v>4.8</c:v>
              </c:pt>
            </c:numLit>
          </c:val>
        </c:ser>
        <c:ser>
          <c:idx val="1"/>
          <c:order val="1"/>
          <c:tx>
            <c:v>Plan</c:v>
          </c:tx>
          <c:spPr>
            <a:ln xmlns:a="http://schemas.openxmlformats.org/drawingml/2006/main" w="28575">
              <a:solidFill>
                <a:srgbClr val="CDECF8"/>
              </a:solidFill>
              <a:prstDash val="solid"/>
            </a:ln>
          </c:spPr>
          <c:marker>
            <c:symbol val="circle"/>
            <c:size val="6"/>
          </c:marker>
          <c:cat>
            <c:strLit>
              <c:ptCount val="4"/>
              <c:pt idx="0">
                <c:v>Q1</c:v>
              </c:pt>
              <c:pt idx="1">
                <c:v>Q2</c:v>
              </c:pt>
              <c:pt idx="2">
                <c:v>Q3</c:v>
              </c:pt>
              <c:pt idx="3">
                <c:v>Q4</c:v>
              </c:pt>
            </c:strLit>
          </c:cat>
          <c:val>
            <c:numLit>
              <c:formatCode>$0.0"M"</c:formatCode>
              <c:ptCount val="4"/>
              <c:pt idx="0">
                <c:v>3.8</c:v>
              </c:pt>
              <c:pt idx="1">
                <c:v>4</c:v>
              </c:pt>
              <c:pt idx="2">
                <c:v>4.2</c:v>
              </c:pt>
              <c:pt idx="3">
                <c:v>4.4</c:v>
              </c:pt>
            </c:numLit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axId val="48650112"/>
        <c:axId val="48672768"/>
      </c:line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9525">
            <a:solidFill>
              <a:srgbClr val="B8BCC4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5"/>
          <c:min val="3"/>
        </c:scaling>
        <c:delete val="0"/>
        <c:axPos val="l"/>
        <c:majorGridlines>
          <c:spPr>
            <a:ln xmlns:a="http://schemas.openxmlformats.org/drawingml/2006/main" w="9525">
              <a:solidFill>
                <a:srgbClr val="EDEDED"/>
              </a:solidFill>
              <a:prstDash val="solid"/>
            </a:ln>
          </c:spPr>
        </c:majorGridlines>
        <c:numFmt formatCode="$0.0&quot;M&quot;"/>
        <c:majorTickMark val="none"/>
        <c:minorTickMark val="none"/>
        <c:spPr>
          <a:ln xmlns:a="http://schemas.openxmlformats.org/drawingml/2006/main" w="0">
            <a:solidFill>
              <a:srgbClr val="FFFFFF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</a:p>
        </c:txPr>
        <c:crossAx val="48650112"/>
        <c:crossBetween val="between"/>
        <c:majorUnit val="0.5"/>
      </c:valAx>
      <c:spPr>
        <a:noFill xmlns:a="http://schemas.openxmlformats.org/drawingml/2006/main"/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charts/chart2.xml><?xml version="1.0" encoding="utf-8"?>
<c:chartSpace xmlns:c="http://schemas.openxmlformats.org/drawingml/2006/chart">
  <c:lang val="en-US"/>
  <c:chart>
    <c:plotArea>
      <c:barChart>
        <c:barDir val="col"/>
        <c:grouping val="clustered"/>
        <c:varyColors val="0"/>
        <c:ser>
          <c:idx val="0"/>
          <c:order val="0"/>
          <c:tx>
            <c:v>Q3</c:v>
          </c:tx>
          <c:spPr>
            <a:solidFill xmlns:a="http://schemas.openxmlformats.org/drawingml/2006/main">
              <a:srgbClr val="67C4E8"/>
            </a:solidFill>
          </c:spPr>
          <c:cat>
            <c:strLit>
              <c:ptCount val="4"/>
              <c:pt idx="0">
                <c:v>Search</c:v>
              </c:pt>
              <c:pt idx="1">
                <c:v>Paid Social</c:v>
              </c:pt>
              <c:pt idx="2">
                <c:v>Email</c:v>
              </c:pt>
              <c:pt idx="3">
                <c:v>Affiliate</c:v>
              </c:pt>
            </c:strLit>
          </c:cat>
          <c:val>
            <c:numLit>
              <c:formatCode>0.0%</c:formatCode>
              <c:ptCount val="4"/>
              <c:pt idx="0">
                <c:v>0.034</c:v>
              </c:pt>
              <c:pt idx="1">
                <c:v>0.026</c:v>
              </c:pt>
              <c:pt idx="2">
                <c:v>0.058</c:v>
              </c:pt>
              <c:pt idx="3">
                <c:v>0.031</c:v>
              </c:pt>
            </c:numLit>
          </c:val>
        </c:ser>
        <c:ser>
          <c:idx val="1"/>
          <c:order val="1"/>
          <c:tx>
            <c:v>Q4</c:v>
          </c:tx>
          <c:spPr>
            <a:solidFill xmlns:a="http://schemas.openxmlformats.org/drawingml/2006/main">
              <a:srgbClr val="3D8DFF"/>
            </a:solidFill>
          </c:spPr>
          <c:cat>
            <c:strLit>
              <c:ptCount val="4"/>
              <c:pt idx="0">
                <c:v>Search</c:v>
              </c:pt>
              <c:pt idx="1">
                <c:v>Paid Social</c:v>
              </c:pt>
              <c:pt idx="2">
                <c:v>Email</c:v>
              </c:pt>
              <c:pt idx="3">
                <c:v>Affiliate</c:v>
              </c:pt>
            </c:strLit>
          </c:cat>
          <c:val>
            <c:numLit>
              <c:formatCode>0.0%</c:formatCode>
              <c:ptCount val="4"/>
              <c:pt idx="0">
                <c:v>0.041</c:v>
              </c:pt>
              <c:pt idx="1">
                <c:v>0.032</c:v>
              </c:pt>
              <c:pt idx="2">
                <c:v>0.073</c:v>
              </c:pt>
              <c:pt idx="3">
                <c:v>0.037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00"/>
        <c:axId val="48650112"/>
        <c:axId val="48672768"/>
      </c:barChart>
      <c:catAx>
        <c:axId val="48650112"/>
        <c:scaling>
          <c:orientation val="minMax"/>
        </c:scaling>
        <c:delete val="0"/>
        <c:axPos val="b"/>
        <c:numFmt formatCode="General"/>
        <c:majorTickMark val="none"/>
        <c:minorTickMark val="none"/>
        <c:spPr>
          <a:ln xmlns:a="http://schemas.openxmlformats.org/drawingml/2006/main" w="9525">
            <a:solidFill>
              <a:srgbClr val="B8BCC4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</a:p>
        </c:txPr>
        <c:crossAx val="48672768"/>
        <c:lblAlgn val="ctr"/>
        <c:lblOffset val="100"/>
        <c:noMultiLvlLbl val="0"/>
      </c:catAx>
      <c:valAx>
        <c:axId val="48672768"/>
        <c:scaling>
          <c:orientation val="minMax"/>
          <c:max val="0.08"/>
          <c:min val="0"/>
        </c:scaling>
        <c:delete val="0"/>
        <c:axPos val="l"/>
        <c:majorGridlines>
          <c:spPr>
            <a:ln xmlns:a="http://schemas.openxmlformats.org/drawingml/2006/main" w="9525">
              <a:solidFill>
                <a:srgbClr val="EDEDED"/>
              </a:solidFill>
              <a:prstDash val="solid"/>
            </a:ln>
          </c:spPr>
        </c:majorGridlines>
        <c:numFmt formatCode="0.0%"/>
        <c:majorTickMark val="none"/>
        <c:minorTickMark val="none"/>
        <c:spPr>
          <a:ln xmlns:a="http://schemas.openxmlformats.org/drawingml/2006/main" w="0">
            <a:solidFill>
              <a:srgbClr val="FFFFFF"/>
            </a:solidFill>
            <a:prstDash val="solid"/>
          </a:ln>
        </c:spPr>
        <c:txPr>
          <a:bodyPr xmlns:a="http://schemas.openxmlformats.org/drawingml/2006/main" anchorCtr="1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</a:p>
        </c:txPr>
        <c:crossAx val="48650112"/>
        <c:crossBetween val="between"/>
        <c:majorUnit val="0.02"/>
      </c:valAx>
      <c:spPr>
        <a:noFill xmlns:a="http://schemas.openxmlformats.org/drawingml/2006/main"/>
        <a:ln xmlns:a="http://schemas.openxmlformats.org/drawingml/2006/main" w="0">
          <a:solidFill>
            <a:srgbClr val="FFFFFF"/>
          </a:solidFill>
          <a:prstDash val="solid"/>
        </a:ln>
      </c:spPr>
    </c:plotArea>
    <c:legend>
      <c:legendPos val="b"/>
      <c:overlay val="0"/>
    </c:legend>
    <c:plotVisOnly val="1"/>
  </c:chart>
  <c:spPr>
    <a:solidFill xmlns:a="http://schemas.openxmlformats.org/drawingml/2006/main">
      <a:srgbClr val="FFFFFF"/>
    </a:solidFill>
    <a:ln xmlns:a="http://schemas.openxmlformats.org/drawingml/2006/main" w="0">
      <a:solidFill>
        <a:srgbClr val="FFFFFF"/>
      </a:solidFill>
      <a:prstDash val="solid"/>
    </a:ln>
  </c:spPr>
</c:chartSpace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6" name="cover-title">
            <a:extLst xmlns:a="http://schemas.openxmlformats.org/drawingml/2006/main">
              <a:ext uri="{FF2B5EF4-FFF2-40B4-BE49-F238E27FC236}">
                <a16:creationId xmlns:a16="http://schemas.microsoft.com/office/drawing/2014/main" id="{970454A5-A43A-4484-90E6-E2E4395E72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344043"/>
            <a:ext cx="5537168" cy="1123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0000"/>
              </a:lnSpc>
              <a:spcAft>
                <a:spcPts val="0"/>
              </a:spcAft>
              <a:buNone/>
              <a:defRPr sz="29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9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Turn holiday growth into durable margin</a:t>
            </a:r>
          </a:p>
        </p:txBody>
      </p:sp>
      <p:sp>
        <p:nvSpPr>
          <p:cNvPr id="2" name="cover-photo-backing">
            <a:extLst xmlns:a="http://schemas.openxmlformats.org/drawingml/2006/main">
              <a:ext uri="{FF2B5EF4-FFF2-40B4-BE49-F238E27FC236}">
                <a16:creationId xmlns:a16="http://schemas.microsoft.com/office/drawing/2014/main" id="{16DA5BDB-9488-4BE9-B1B5-A2A21E0878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9069" y="396431"/>
            <a:ext cx="5539740" cy="5602034"/>
          </a:xfrm>
          <a:prstGeom xmlns:a="http://schemas.openxmlformats.org/drawingml/2006/main" prst="roundRect">
            <a:avLst>
              <a:gd name="adj" fmla="val 1376"/>
            </a:avLst>
          </a:prstGeom>
          <a:solidFill xmlns:a="http://schemas.openxmlformats.org/drawingml/2006/main">
            <a:srgbClr val="EAF5FB"/>
          </a:solidFill>
        </p:spPr>
      </p:sp>
      <p:sp>
        <p:nvSpPr>
          <p:cNvPr id="3" name="cover-copy">
            <a:extLst xmlns:a="http://schemas.openxmlformats.org/drawingml/2006/main">
              <a:ext uri="{FF2B5EF4-FFF2-40B4-BE49-F238E27FC236}">
                <a16:creationId xmlns:a16="http://schemas.microsoft.com/office/drawing/2014/main" id="{7A062ACB-4A6E-4CC4-A94F-CCF80AD778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2038350"/>
            <a:ext cx="5143500" cy="28575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1200"/>
              </a:spcAft>
              <a:buNone/>
              <a:defRPr sz="24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4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Northstar Commerce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1600"/>
              </a:spcAft>
              <a:buNone/>
              <a:defRPr sz="24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8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Q4 growth strategy and 90-day operating plan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24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3D8DFF"/>
                </a:solidFill>
                <a:latin typeface="Arial"/>
                <a:ea typeface="Arial"/>
                <a:cs typeface="Arial"/>
              </a:rPr>
              <a:t>Synthetic portfolio sample</a:t>
            </a:r>
          </a:p>
        </p:txBody>
      </p:sp>
      <p:sp>
        <p:nvSpPr>
          <p:cNvPr id="4" name="footer-1">
            <a:extLst xmlns:a="http://schemas.openxmlformats.org/drawingml/2006/main">
              <a:ext uri="{FF2B5EF4-FFF2-40B4-BE49-F238E27FC236}">
                <a16:creationId xmlns:a16="http://schemas.microsoft.com/office/drawing/2014/main" id="{5F52B88F-B0CB-4111-A063-78EFD70FB7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79315" y="6279261"/>
            <a:ext cx="518922" cy="24126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Autofit/>
          </a:bodyPr>
          <a:lstStyle xmlns:a="http://schemas.openxmlformats.org/drawingml/2006/main"/>
          <a:p xmlns:a="http://schemas.openxmlformats.org/drawingml/2006/main">
            <a:pPr algn="r">
              <a:lnSpc>
                <a:spcPct val="110000"/>
              </a:lnSpc>
              <a:spcAft>
                <a:spcPts val="0"/>
              </a:spcAft>
              <a:buNone/>
              <a:defRPr sz="1000">
                <a:solidFill>
                  <a:srgbClr val="5E6673"/>
                </a:solidFill>
                <a:latin typeface="Arial"/>
                <a:ea typeface="Arial"/>
                <a:cs typeface="Arial"/>
              </a:defRPr>
            </a:pPr>
            <a:r>
              <a:rPr sz="10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1</a:t>
            </a:r>
          </a:p>
        </p:txBody>
      </p:sp>
      <p:pic>
        <p:nvPicPr>
          <p:cNvPr id="10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1fb95e8bb0b4770"/>
          <a:srcRect xmlns:a="http://schemas.openxmlformats.org/drawingml/2006/main" l="17010" t="0" r="17010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269069" y="396431"/>
            <a:ext cx="5539740" cy="5602034"/>
          </a:xfrm>
          <a:prstGeom xmlns:a="http://schemas.openxmlformats.org/drawingml/2006/main" prst="roundRect">
            <a:avLst>
              <a:gd name="adj" fmla="val 344"/>
            </a:avLst>
          </a:prstGeom>
        </p:spPr>
      </p:pic>
    </p:spTree>
    <p:extLst>
      <p:ext uri="{BB962C8B-B14F-4D97-AF65-F5344CB8AC3E}">
        <p14:creationId xmlns:p14="http://schemas.microsoft.com/office/powerpoint/2010/main" val="1830199524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" name="decision-eyebrow">
            <a:extLst xmlns:a="http://schemas.openxmlformats.org/drawingml/2006/main">
              <a:ext uri="{FF2B5EF4-FFF2-40B4-BE49-F238E27FC236}">
                <a16:creationId xmlns:a16="http://schemas.microsoft.com/office/drawing/2014/main" id="{BC40CFF1-D148-4FD8-89F7-84DB28996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392240"/>
            <a:ext cx="2286000" cy="649129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8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17835C"/>
                </a:solidFill>
                <a:latin typeface="Arial"/>
                <a:ea typeface="Arial"/>
                <a:cs typeface="Arial"/>
              </a:rPr>
              <a:t>DECISION</a:t>
            </a:r>
          </a:p>
        </p:txBody>
      </p:sp>
      <p:sp>
        <p:nvSpPr>
          <p:cNvPr id="2" name="decision-title">
            <a:extLst xmlns:a="http://schemas.openxmlformats.org/drawingml/2006/main">
              <a:ext uri="{FF2B5EF4-FFF2-40B4-BE49-F238E27FC236}">
                <a16:creationId xmlns:a16="http://schemas.microsoft.com/office/drawing/2014/main" id="{0DCE9A9C-413F-4D39-B33A-7E22F995A4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1738789"/>
            <a:ext cx="10668000" cy="2491454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0000"/>
              </a:lnSpc>
              <a:spcAft>
                <a:spcPts val="0"/>
              </a:spcAft>
              <a:buNone/>
              <a:defRPr sz="57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57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Approve the 90-day growth plan</a:t>
            </a:r>
          </a:p>
        </p:txBody>
      </p:sp>
      <p:sp>
        <p:nvSpPr>
          <p:cNvPr id="3" name="decision-asks">
            <a:extLst xmlns:a="http://schemas.openxmlformats.org/drawingml/2006/main">
              <a:ext uri="{FF2B5EF4-FFF2-40B4-BE49-F238E27FC236}">
                <a16:creationId xmlns:a16="http://schemas.microsoft.com/office/drawing/2014/main" id="{A5027293-903C-458A-A1F3-C0E813C57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4781550"/>
            <a:ext cx="6477000" cy="12763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500"/>
              </a:spcAft>
              <a:buNone/>
              <a:defRPr sz="1725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725" b="0">
                <a:solidFill>
                  <a:srgbClr val="111111"/>
                </a:solidFill>
                <a:latin typeface="Arial"/>
                <a:ea typeface="Arial"/>
                <a:cs typeface="Arial"/>
              </a:rPr>
              <a:t>Fund the $120K test budget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500"/>
              </a:spcAft>
              <a:buNone/>
              <a:defRPr sz="1725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725" b="0">
                <a:solidFill>
                  <a:srgbClr val="111111"/>
                </a:solidFill>
                <a:latin typeface="Arial"/>
                <a:ea typeface="Arial"/>
                <a:cs typeface="Arial"/>
              </a:rPr>
              <a:t>Assign one cross-functional owner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725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725" b="0">
                <a:solidFill>
                  <a:srgbClr val="111111"/>
                </a:solidFill>
                <a:latin typeface="Arial"/>
                <a:ea typeface="Arial"/>
                <a:cs typeface="Arial"/>
              </a:rPr>
              <a:t>Review economics in week 6</a:t>
            </a:r>
          </a:p>
        </p:txBody>
      </p:sp>
      <p:sp>
        <p:nvSpPr>
          <p:cNvPr id="4" name="footer-10">
            <a:extLst xmlns:a="http://schemas.openxmlformats.org/drawingml/2006/main">
              <a:ext uri="{FF2B5EF4-FFF2-40B4-BE49-F238E27FC236}">
                <a16:creationId xmlns:a16="http://schemas.microsoft.com/office/drawing/2014/main" id="{00E6BB10-8EAF-44B7-A979-177226C024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79315" y="6279261"/>
            <a:ext cx="518922" cy="24126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Autofit/>
          </a:bodyPr>
          <a:lstStyle xmlns:a="http://schemas.openxmlformats.org/drawingml/2006/main"/>
          <a:p xmlns:a="http://schemas.openxmlformats.org/drawingml/2006/main">
            <a:pPr algn="r">
              <a:lnSpc>
                <a:spcPct val="110000"/>
              </a:lnSpc>
              <a:spcAft>
                <a:spcPts val="0"/>
              </a:spcAft>
              <a:buNone/>
              <a:defRPr sz="1000">
                <a:solidFill>
                  <a:srgbClr val="5E6673"/>
                </a:solidFill>
                <a:latin typeface="Arial"/>
                <a:ea typeface="Arial"/>
                <a:cs typeface="Arial"/>
              </a:defRPr>
            </a:pPr>
            <a:r>
              <a:rPr sz="10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275858221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" name="tension-eyebrow">
            <a:extLst xmlns:a="http://schemas.openxmlformats.org/drawingml/2006/main">
              <a:ext uri="{FF2B5EF4-FFF2-40B4-BE49-F238E27FC236}">
                <a16:creationId xmlns:a16="http://schemas.microsoft.com/office/drawing/2014/main" id="{F02D5C97-5FFD-48BD-B53F-91F9A34A12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392240"/>
            <a:ext cx="5702332" cy="649129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8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800" b="1">
                <a:solidFill>
                  <a:srgbClr val="3D8DFF"/>
                </a:solidFill>
                <a:latin typeface="Arial"/>
                <a:ea typeface="Arial"/>
                <a:cs typeface="Arial"/>
              </a:rPr>
              <a:t>EXECUTIVE CONTEXT</a:t>
            </a:r>
          </a:p>
        </p:txBody>
      </p:sp>
      <p:sp>
        <p:nvSpPr>
          <p:cNvPr id="2" name="tension-title">
            <a:extLst xmlns:a="http://schemas.openxmlformats.org/drawingml/2006/main">
              <a:ext uri="{FF2B5EF4-FFF2-40B4-BE49-F238E27FC236}">
                <a16:creationId xmlns:a16="http://schemas.microsoft.com/office/drawing/2014/main" id="{CEABDBF7-B31E-481A-93CE-0F3ACA124C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1666875"/>
            <a:ext cx="10572750" cy="2781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0000"/>
              </a:lnSpc>
              <a:spcAft>
                <a:spcPts val="0"/>
              </a:spcAft>
              <a:buNone/>
              <a:defRPr sz="54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54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Revenue grew, but the next dollar is getting more expensive</a:t>
            </a:r>
          </a:p>
        </p:txBody>
      </p:sp>
      <p:sp>
        <p:nvSpPr>
          <p:cNvPr id="3" name="tension-copy">
            <a:extLst xmlns:a="http://schemas.openxmlformats.org/drawingml/2006/main">
              <a:ext uri="{FF2B5EF4-FFF2-40B4-BE49-F238E27FC236}">
                <a16:creationId xmlns:a16="http://schemas.microsoft.com/office/drawing/2014/main" id="{A202200B-4A2F-4919-8D6B-E205A93744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4876800"/>
            <a:ext cx="8001000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8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8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Paid acquisition costs rose 18% while repeat customers delivered 2.1x more contribution profit per order.</a:t>
            </a:r>
          </a:p>
        </p:txBody>
      </p:sp>
      <p:sp>
        <p:nvSpPr>
          <p:cNvPr id="4" name="footer-2">
            <a:extLst xmlns:a="http://schemas.openxmlformats.org/drawingml/2006/main">
              <a:ext uri="{FF2B5EF4-FFF2-40B4-BE49-F238E27FC236}">
                <a16:creationId xmlns:a16="http://schemas.microsoft.com/office/drawing/2014/main" id="{60C6A063-DCD6-4968-BB13-FDC668ACB5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79315" y="6279261"/>
            <a:ext cx="518922" cy="24126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Autofit/>
          </a:bodyPr>
          <a:lstStyle xmlns:a="http://schemas.openxmlformats.org/drawingml/2006/main"/>
          <a:p xmlns:a="http://schemas.openxmlformats.org/drawingml/2006/main">
            <a:pPr algn="r">
              <a:lnSpc>
                <a:spcPct val="110000"/>
              </a:lnSpc>
              <a:spcAft>
                <a:spcPts val="0"/>
              </a:spcAft>
              <a:buNone/>
              <a:defRPr sz="1000">
                <a:solidFill>
                  <a:srgbClr val="5E6673"/>
                </a:solidFill>
                <a:latin typeface="Arial"/>
                <a:ea typeface="Arial"/>
                <a:cs typeface="Arial"/>
              </a:defRPr>
            </a:pPr>
            <a:r>
              <a:rPr sz="10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596655831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3" name="metric-panel-1">
            <a:extLst xmlns:a="http://schemas.openxmlformats.org/drawingml/2006/main">
              <a:ext uri="{FF2B5EF4-FFF2-40B4-BE49-F238E27FC236}">
                <a16:creationId xmlns:a16="http://schemas.microsoft.com/office/drawing/2014/main" id="{4473A4A0-E590-41CB-BF09-573E231683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3022568"/>
            <a:ext cx="3568732" cy="2971800"/>
          </a:xfrm>
          <a:prstGeom xmlns:a="http://schemas.openxmlformats.org/drawingml/2006/main" prst="roundRect">
            <a:avLst>
              <a:gd name="adj" fmla="val 2564"/>
            </a:avLst>
          </a:prstGeom>
          <a:solidFill xmlns:a="http://schemas.openxmlformats.org/drawingml/2006/main">
            <a:srgbClr val="F1F3F5"/>
          </a:solidFill>
        </p:spPr>
      </p:sp>
      <p:sp>
        <p:nvSpPr>
          <p:cNvPr id="2" name="metric-panel-2">
            <a:extLst xmlns:a="http://schemas.openxmlformats.org/drawingml/2006/main">
              <a:ext uri="{FF2B5EF4-FFF2-40B4-BE49-F238E27FC236}">
                <a16:creationId xmlns:a16="http://schemas.microsoft.com/office/drawing/2014/main" id="{1930FA0F-1D63-42CB-B8B4-75ACF745C2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1682" y="3022568"/>
            <a:ext cx="3568732" cy="2971800"/>
          </a:xfrm>
          <a:prstGeom xmlns:a="http://schemas.openxmlformats.org/drawingml/2006/main" prst="roundRect">
            <a:avLst>
              <a:gd name="adj" fmla="val 2564"/>
            </a:avLst>
          </a:prstGeom>
          <a:solidFill xmlns:a="http://schemas.openxmlformats.org/drawingml/2006/main">
            <a:srgbClr val="F1F3F5"/>
          </a:solidFill>
        </p:spPr>
      </p:sp>
      <p:sp>
        <p:nvSpPr>
          <p:cNvPr id="3" name="metric-panel-3">
            <a:extLst xmlns:a="http://schemas.openxmlformats.org/drawingml/2006/main">
              <a:ext uri="{FF2B5EF4-FFF2-40B4-BE49-F238E27FC236}">
                <a16:creationId xmlns:a16="http://schemas.microsoft.com/office/drawing/2014/main" id="{1985FFE4-0E25-4BF8-A5EB-3A25560AA0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32267" y="3022568"/>
            <a:ext cx="3568732" cy="2971800"/>
          </a:xfrm>
          <a:prstGeom xmlns:a="http://schemas.openxmlformats.org/drawingml/2006/main" prst="roundRect">
            <a:avLst>
              <a:gd name="adj" fmla="val 2564"/>
            </a:avLst>
          </a:prstGeom>
          <a:solidFill xmlns:a="http://schemas.openxmlformats.org/drawingml/2006/main">
            <a:srgbClr val="E6F4EE"/>
          </a:solidFill>
        </p:spPr>
      </p:sp>
      <p:sp>
        <p:nvSpPr>
          <p:cNvPr id="4" name="metric-title">
            <a:extLst xmlns:a="http://schemas.openxmlformats.org/drawingml/2006/main">
              <a:ext uri="{FF2B5EF4-FFF2-40B4-BE49-F238E27FC236}">
                <a16:creationId xmlns:a16="http://schemas.microsoft.com/office/drawing/2014/main" id="{F75D5B39-4B8A-4177-B606-BB28C321FB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344043"/>
            <a:ext cx="11404568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0000"/>
              </a:lnSpc>
              <a:spcAft>
                <a:spcPts val="0"/>
              </a:spcAft>
              <a:buNone/>
              <a:defRPr sz="29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9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Three metrics define the profit opportunity</a:t>
            </a:r>
          </a:p>
        </p:txBody>
      </p:sp>
      <p:sp>
        <p:nvSpPr>
          <p:cNvPr id="5" name="metric-context">
            <a:extLst xmlns:a="http://schemas.openxmlformats.org/drawingml/2006/main">
              <a:ext uri="{FF2B5EF4-FFF2-40B4-BE49-F238E27FC236}">
                <a16:creationId xmlns:a16="http://schemas.microsoft.com/office/drawing/2014/main" id="{C8500FCD-D3A8-4A68-BF98-23FB015907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1181100"/>
            <a:ext cx="11404568" cy="12763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500"/>
              </a:spcAft>
              <a:buNone/>
              <a:defRPr sz="16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Q4 snapshot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6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Top-line momentum is healthy. The constraint is the mix of growth: new-customer acquisition is absorbing more of every revenue dollar.</a:t>
            </a:r>
          </a:p>
        </p:txBody>
      </p:sp>
      <p:sp>
        <p:nvSpPr>
          <p:cNvPr id="6" name="metric-value-1">
            <a:extLst xmlns:a="http://schemas.openxmlformats.org/drawingml/2006/main">
              <a:ext uri="{FF2B5EF4-FFF2-40B4-BE49-F238E27FC236}">
                <a16:creationId xmlns:a16="http://schemas.microsoft.com/office/drawing/2014/main" id="{0E3041BE-9C55-4840-B5C8-7844D8AA38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2374" y="3429000"/>
            <a:ext cx="2940082" cy="1359313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36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36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$4.8M</a:t>
            </a:r>
          </a:p>
        </p:txBody>
      </p:sp>
      <p:sp>
        <p:nvSpPr>
          <p:cNvPr id="7" name="metric-label-1">
            <a:extLst xmlns:a="http://schemas.openxmlformats.org/drawingml/2006/main">
              <a:ext uri="{FF2B5EF4-FFF2-40B4-BE49-F238E27FC236}">
                <a16:creationId xmlns:a16="http://schemas.microsoft.com/office/drawing/2014/main" id="{0F2F0667-7915-4DBE-979C-806D6F268D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2374" y="4900613"/>
            <a:ext cx="2949607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6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Revenue
+12% YoY</a:t>
            </a:r>
          </a:p>
        </p:txBody>
      </p:sp>
      <p:sp>
        <p:nvSpPr>
          <p:cNvPr id="8" name="metric-value-2">
            <a:extLst xmlns:a="http://schemas.openxmlformats.org/drawingml/2006/main">
              <a:ext uri="{FF2B5EF4-FFF2-40B4-BE49-F238E27FC236}">
                <a16:creationId xmlns:a16="http://schemas.microsoft.com/office/drawing/2014/main" id="{0FEB1A57-5368-4B91-9520-C45E26F95A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1244" y="3429000"/>
            <a:ext cx="2940082" cy="1359313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36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36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42%</a:t>
            </a:r>
          </a:p>
        </p:txBody>
      </p:sp>
      <p:sp>
        <p:nvSpPr>
          <p:cNvPr id="9" name="metric-label-2">
            <a:extLst xmlns:a="http://schemas.openxmlformats.org/drawingml/2006/main">
              <a:ext uri="{FF2B5EF4-FFF2-40B4-BE49-F238E27FC236}">
                <a16:creationId xmlns:a16="http://schemas.microsoft.com/office/drawing/2014/main" id="{379C00DE-5855-4816-8A10-6ED3DA9534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21244" y="4900613"/>
            <a:ext cx="2949607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6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Gross margin
-2 pts YoY</a:t>
            </a:r>
          </a:p>
        </p:txBody>
      </p:sp>
      <p:sp>
        <p:nvSpPr>
          <p:cNvPr id="10" name="metric-value-3">
            <a:extLst xmlns:a="http://schemas.openxmlformats.org/drawingml/2006/main">
              <a:ext uri="{FF2B5EF4-FFF2-40B4-BE49-F238E27FC236}">
                <a16:creationId xmlns:a16="http://schemas.microsoft.com/office/drawing/2014/main" id="{E35625E9-919D-4DEA-97CC-0DEFCB09C5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62404" y="3429000"/>
            <a:ext cx="2940082" cy="1359313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36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3600" b="1">
                <a:solidFill>
                  <a:srgbClr val="17835C"/>
                </a:solidFill>
                <a:latin typeface="Arial"/>
                <a:ea typeface="Arial"/>
                <a:cs typeface="Arial"/>
              </a:rPr>
              <a:t>31%</a:t>
            </a:r>
          </a:p>
        </p:txBody>
      </p:sp>
      <p:sp>
        <p:nvSpPr>
          <p:cNvPr id="11" name="metric-label-3">
            <a:extLst xmlns:a="http://schemas.openxmlformats.org/drawingml/2006/main">
              <a:ext uri="{FF2B5EF4-FFF2-40B4-BE49-F238E27FC236}">
                <a16:creationId xmlns:a16="http://schemas.microsoft.com/office/drawing/2014/main" id="{39CD9783-DF7C-4BFF-9045-F03F55D79C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41830" y="4900613"/>
            <a:ext cx="2949607" cy="8191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6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00" b="0">
                <a:solidFill>
                  <a:srgbClr val="17835C"/>
                </a:solidFill>
                <a:latin typeface="Arial"/>
                <a:ea typeface="Arial"/>
                <a:cs typeface="Arial"/>
              </a:rPr>
              <a:t>Repeat purchase
+5 pts YoY</a:t>
            </a:r>
          </a:p>
        </p:txBody>
      </p:sp>
      <p:sp>
        <p:nvSpPr>
          <p:cNvPr id="12" name="footer-3">
            <a:extLst xmlns:a="http://schemas.openxmlformats.org/drawingml/2006/main">
              <a:ext uri="{FF2B5EF4-FFF2-40B4-BE49-F238E27FC236}">
                <a16:creationId xmlns:a16="http://schemas.microsoft.com/office/drawing/2014/main" id="{EE41BCEF-5FC2-4348-A452-C3AB53435C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79315" y="6279261"/>
            <a:ext cx="518922" cy="24126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Autofit/>
          </a:bodyPr>
          <a:lstStyle xmlns:a="http://schemas.openxmlformats.org/drawingml/2006/main"/>
          <a:p xmlns:a="http://schemas.openxmlformats.org/drawingml/2006/main">
            <a:pPr algn="r">
              <a:lnSpc>
                <a:spcPct val="110000"/>
              </a:lnSpc>
              <a:spcAft>
                <a:spcPts val="0"/>
              </a:spcAft>
              <a:buNone/>
              <a:defRPr sz="1000">
                <a:solidFill>
                  <a:srgbClr val="5E6673"/>
                </a:solidFill>
                <a:latin typeface="Arial"/>
                <a:ea typeface="Arial"/>
                <a:cs typeface="Arial"/>
              </a:defRPr>
            </a:pPr>
            <a:r>
              <a:rPr sz="10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947876980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1" name="trend-title">
            <a:extLst xmlns:a="http://schemas.openxmlformats.org/drawingml/2006/main">
              <a:ext uri="{FF2B5EF4-FFF2-40B4-BE49-F238E27FC236}">
                <a16:creationId xmlns:a16="http://schemas.microsoft.com/office/drawing/2014/main" id="{4136A25A-32CC-4601-96AF-059AA2C95B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344043"/>
            <a:ext cx="11404568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0000"/>
              </a:lnSpc>
              <a:spcAft>
                <a:spcPts val="0"/>
              </a:spcAft>
              <a:buNone/>
              <a:defRPr sz="29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9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Q4 outperformance came from conversion, not heavier discounting</a:t>
            </a:r>
          </a:p>
        </p:txBody>
      </p:sp>
      <p:sp>
        <p:nvSpPr>
          <p:cNvPr id="2" name="trend-panel-1">
            <a:extLst xmlns:a="http://schemas.openxmlformats.org/drawingml/2006/main">
              <a:ext uri="{FF2B5EF4-FFF2-40B4-BE49-F238E27FC236}">
                <a16:creationId xmlns:a16="http://schemas.microsoft.com/office/drawing/2014/main" id="{EA1A6928-E29E-4056-AC7F-C4FFA3508F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72022" y="3360039"/>
            <a:ext cx="2581942" cy="2656523"/>
          </a:xfrm>
          <a:prstGeom xmlns:a="http://schemas.openxmlformats.org/drawingml/2006/main" prst="roundRect">
            <a:avLst>
              <a:gd name="adj" fmla="val 2951"/>
            </a:avLst>
          </a:prstGeom>
          <a:solidFill xmlns:a="http://schemas.openxmlformats.org/drawingml/2006/main">
            <a:srgbClr val="F1F3F5"/>
          </a:solidFill>
        </p:spPr>
      </p:sp>
      <p:sp>
        <p:nvSpPr>
          <p:cNvPr id="3" name="trend-panel-2">
            <a:extLst xmlns:a="http://schemas.openxmlformats.org/drawingml/2006/main">
              <a:ext uri="{FF2B5EF4-FFF2-40B4-BE49-F238E27FC236}">
                <a16:creationId xmlns:a16="http://schemas.microsoft.com/office/drawing/2014/main" id="{54C64553-496B-49CE-8529-C34F89DFA3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24201" y="3360039"/>
            <a:ext cx="2581942" cy="2656523"/>
          </a:xfrm>
          <a:prstGeom xmlns:a="http://schemas.openxmlformats.org/drawingml/2006/main" prst="roundRect">
            <a:avLst>
              <a:gd name="adj" fmla="val 2951"/>
            </a:avLst>
          </a:prstGeom>
          <a:solidFill xmlns:a="http://schemas.openxmlformats.org/drawingml/2006/main">
            <a:srgbClr val="E6F4EE"/>
          </a:solidFill>
        </p:spPr>
      </p:sp>
      <p:sp>
        <p:nvSpPr>
          <p:cNvPr id="4" name="trend-interpretation">
            <a:extLst xmlns:a="http://schemas.openxmlformats.org/drawingml/2006/main">
              <a:ext uri="{FF2B5EF4-FFF2-40B4-BE49-F238E27FC236}">
                <a16:creationId xmlns:a16="http://schemas.microsoft.com/office/drawing/2014/main" id="{C10A22B5-351C-4188-898E-62F0C2E3FD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1068" y="1714500"/>
            <a:ext cx="5539835" cy="12192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8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8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Actual revenue moved above plan as checkout conversion improved. Average discount rate stayed within one point of Q3.</a:t>
            </a:r>
          </a:p>
        </p:txBody>
      </p:sp>
      <p:sp>
        <p:nvSpPr>
          <p:cNvPr id="5" name="trend-stat-1">
            <a:extLst xmlns:a="http://schemas.openxmlformats.org/drawingml/2006/main">
              <a:ext uri="{FF2B5EF4-FFF2-40B4-BE49-F238E27FC236}">
                <a16:creationId xmlns:a16="http://schemas.microsoft.com/office/drawing/2014/main" id="{4D1D5F05-A967-4C50-BDE4-ED86F4BFE9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09385" y="3579971"/>
            <a:ext cx="2133314" cy="1155859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33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33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$4.8M</a:t>
            </a:r>
          </a:p>
        </p:txBody>
      </p:sp>
      <p:sp>
        <p:nvSpPr>
          <p:cNvPr id="6" name="trend-label-1">
            <a:extLst xmlns:a="http://schemas.openxmlformats.org/drawingml/2006/main">
              <a:ext uri="{FF2B5EF4-FFF2-40B4-BE49-F238E27FC236}">
                <a16:creationId xmlns:a16="http://schemas.microsoft.com/office/drawing/2014/main" id="{3C043573-A500-4D02-9A5B-BDD1F0F003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75965" y="5068253"/>
            <a:ext cx="2066735" cy="615982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6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Q4 revenue</a:t>
            </a:r>
          </a:p>
        </p:txBody>
      </p:sp>
      <p:sp>
        <p:nvSpPr>
          <p:cNvPr id="7" name="trend-stat-2">
            <a:extLst xmlns:a="http://schemas.openxmlformats.org/drawingml/2006/main">
              <a:ext uri="{FF2B5EF4-FFF2-40B4-BE49-F238E27FC236}">
                <a16:creationId xmlns:a16="http://schemas.microsoft.com/office/drawing/2014/main" id="{236111C3-C360-43D2-901E-BF78C866BE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1564" y="3579971"/>
            <a:ext cx="2133314" cy="1155859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33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3300" b="1">
                <a:solidFill>
                  <a:srgbClr val="17835C"/>
                </a:solidFill>
                <a:latin typeface="Arial"/>
                <a:ea typeface="Arial"/>
                <a:cs typeface="Arial"/>
              </a:rPr>
              <a:t>+9%</a:t>
            </a:r>
          </a:p>
        </p:txBody>
      </p:sp>
      <p:sp>
        <p:nvSpPr>
          <p:cNvPr id="8" name="trend-label-2">
            <a:extLst xmlns:a="http://schemas.openxmlformats.org/drawingml/2006/main">
              <a:ext uri="{FF2B5EF4-FFF2-40B4-BE49-F238E27FC236}">
                <a16:creationId xmlns:a16="http://schemas.microsoft.com/office/drawing/2014/main" id="{9EDF21CD-445F-45F5-903A-B13DD803F8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8143" y="5068253"/>
            <a:ext cx="2066735" cy="615982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6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00" b="0">
                <a:solidFill>
                  <a:srgbClr val="17835C"/>
                </a:solidFill>
                <a:latin typeface="Arial"/>
                <a:ea typeface="Arial"/>
                <a:cs typeface="Arial"/>
              </a:rPr>
              <a:t>vs plan</a:t>
            </a:r>
          </a:p>
        </p:txBody>
      </p:sp>
      <p:sp>
        <p:nvSpPr>
          <p:cNvPr id="9" name="footer-4">
            <a:extLst xmlns:a="http://schemas.openxmlformats.org/drawingml/2006/main">
              <a:ext uri="{FF2B5EF4-FFF2-40B4-BE49-F238E27FC236}">
                <a16:creationId xmlns:a16="http://schemas.microsoft.com/office/drawing/2014/main" id="{7F6F6EBB-827F-4791-9727-3B179DBBD9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79315" y="6279261"/>
            <a:ext cx="518922" cy="24126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Autofit/>
          </a:bodyPr>
          <a:lstStyle xmlns:a="http://schemas.openxmlformats.org/drawingml/2006/main"/>
          <a:p xmlns:a="http://schemas.openxmlformats.org/drawingml/2006/main">
            <a:pPr algn="r">
              <a:lnSpc>
                <a:spcPct val="110000"/>
              </a:lnSpc>
              <a:spcAft>
                <a:spcPts val="0"/>
              </a:spcAft>
              <a:buNone/>
              <a:defRPr sz="1000">
                <a:solidFill>
                  <a:srgbClr val="5E6673"/>
                </a:solidFill>
                <a:latin typeface="Arial"/>
                <a:ea typeface="Arial"/>
                <a:cs typeface="Arial"/>
              </a:defRPr>
            </a:pPr>
            <a:r>
              <a:rPr sz="10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4</a:t>
            </a:r>
          </a:p>
        </p:txBody>
      </p:sp>
      <p:graphicFrame>
        <p:nvGraphicFramePr>
          <p:cNvPr id="20" name="Chart"/>
          <p:cNvGraphicFramePr/>
          <p:nvPr/>
        </p:nvGraphicFramePr>
        <p:xfrm>
          <a:off xmlns:a="http://schemas.openxmlformats.org/drawingml/2006/main" x="385858" y="1254728"/>
          <a:ext xmlns:a="http://schemas.openxmlformats.org/drawingml/2006/main" cx="5534216" cy="5024533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15ff2e54bf15478a"/>
          </a:graphicData>
        </a:graphic>
      </p:graphicFrame>
    </p:spTree>
    <p:extLst>
      <p:ext uri="{BB962C8B-B14F-4D97-AF65-F5344CB8AC3E}">
        <p14:creationId xmlns:p14="http://schemas.microsoft.com/office/powerpoint/2010/main" val="1378632458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0" name="economics-title">
            <a:extLst xmlns:a="http://schemas.openxmlformats.org/drawingml/2006/main">
              <a:ext uri="{FF2B5EF4-FFF2-40B4-BE49-F238E27FC236}">
                <a16:creationId xmlns:a16="http://schemas.microsoft.com/office/drawing/2014/main" id="{1F51D187-A215-43FF-85AA-6BD1DC9294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344043"/>
            <a:ext cx="11404568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0000"/>
              </a:lnSpc>
              <a:spcAft>
                <a:spcPts val="0"/>
              </a:spcAft>
              <a:buNone/>
              <a:defRPr sz="29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9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Repeat customers generate better economics at every step</a:t>
            </a:r>
          </a:p>
        </p:txBody>
      </p:sp>
      <p:sp>
        <p:nvSpPr>
          <p:cNvPr id="2" name="economics-context">
            <a:extLst xmlns:a="http://schemas.openxmlformats.org/drawingml/2006/main">
              <a:ext uri="{FF2B5EF4-FFF2-40B4-BE49-F238E27FC236}">
                <a16:creationId xmlns:a16="http://schemas.microsoft.com/office/drawing/2014/main" id="{A8D65E7B-157B-40F8-A9D3-2D3053B295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907" y="1238250"/>
            <a:ext cx="11404568" cy="1238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500"/>
              </a:spcAft>
              <a:buNone/>
              <a:defRPr sz="16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Customer economics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6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The repeat cohort converts with less paid media, buys larger baskets, and retains more gross profit after fulfillment and returns.</a:t>
            </a:r>
          </a:p>
        </p:txBody>
      </p:sp>
      <p:sp>
        <p:nvSpPr>
          <p:cNvPr id="3" name="economics-new-panel">
            <a:extLst xmlns:a="http://schemas.openxmlformats.org/drawingml/2006/main">
              <a:ext uri="{FF2B5EF4-FFF2-40B4-BE49-F238E27FC236}">
                <a16:creationId xmlns:a16="http://schemas.microsoft.com/office/drawing/2014/main" id="{63829E88-1D67-4808-AD2D-C42C03364B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7002" y="3238500"/>
            <a:ext cx="5533930" cy="1581150"/>
          </a:xfrm>
          <a:prstGeom xmlns:a="http://schemas.openxmlformats.org/drawingml/2006/main" prst="roundRect">
            <a:avLst>
              <a:gd name="adj" fmla="val 4819"/>
            </a:avLst>
          </a:prstGeom>
          <a:solidFill xmlns:a="http://schemas.openxmlformats.org/drawingml/2006/main">
            <a:srgbClr val="F1F3F5"/>
          </a:solidFill>
        </p:spPr>
      </p:sp>
      <p:sp>
        <p:nvSpPr>
          <p:cNvPr id="4" name="economics-repeat-panel">
            <a:extLst xmlns:a="http://schemas.openxmlformats.org/drawingml/2006/main">
              <a:ext uri="{FF2B5EF4-FFF2-40B4-BE49-F238E27FC236}">
                <a16:creationId xmlns:a16="http://schemas.microsoft.com/office/drawing/2014/main" id="{211148F9-FF2A-4F39-B4AC-39DFD44DCA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0783" y="3238500"/>
            <a:ext cx="5533930" cy="1581150"/>
          </a:xfrm>
          <a:prstGeom xmlns:a="http://schemas.openxmlformats.org/drawingml/2006/main" prst="roundRect">
            <a:avLst>
              <a:gd name="adj" fmla="val 4819"/>
            </a:avLst>
          </a:prstGeom>
          <a:solidFill xmlns:a="http://schemas.openxmlformats.org/drawingml/2006/main">
            <a:srgbClr val="E6F4EE"/>
          </a:solidFill>
        </p:spPr>
      </p:sp>
      <p:sp>
        <p:nvSpPr>
          <p:cNvPr id="5" name="economics-new">
            <a:extLst xmlns:a="http://schemas.openxmlformats.org/drawingml/2006/main">
              <a:ext uri="{FF2B5EF4-FFF2-40B4-BE49-F238E27FC236}">
                <a16:creationId xmlns:a16="http://schemas.microsoft.com/office/drawing/2014/main" id="{E59D81A3-02EE-4481-8627-C147CE813C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4277" y="3486150"/>
            <a:ext cx="4986909" cy="1123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700"/>
              </a:spcAft>
              <a:buNone/>
              <a:defRPr sz="24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5E6673"/>
                </a:solidFill>
                <a:latin typeface="Arial"/>
                <a:ea typeface="Arial"/>
                <a:cs typeface="Arial"/>
              </a:rPr>
              <a:t>NEW CUSTOMER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24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4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$43 CAC  |  $68 AOV</a:t>
            </a:r>
          </a:p>
        </p:txBody>
      </p:sp>
      <p:sp>
        <p:nvSpPr>
          <p:cNvPr id="6" name="economics-new-detail">
            <a:extLst xmlns:a="http://schemas.openxmlformats.org/drawingml/2006/main">
              <a:ext uri="{FF2B5EF4-FFF2-40B4-BE49-F238E27FC236}">
                <a16:creationId xmlns:a16="http://schemas.microsoft.com/office/drawing/2014/main" id="{3F6F6319-CB00-4354-922F-96CE62D230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4277" y="4972050"/>
            <a:ext cx="5236655" cy="857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6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36% contribution margin
High paid-media dependency
Longer payback period</a:t>
            </a:r>
          </a:p>
        </p:txBody>
      </p:sp>
      <p:sp>
        <p:nvSpPr>
          <p:cNvPr id="7" name="economics-repeat">
            <a:extLst xmlns:a="http://schemas.openxmlformats.org/drawingml/2006/main">
              <a:ext uri="{FF2B5EF4-FFF2-40B4-BE49-F238E27FC236}">
                <a16:creationId xmlns:a16="http://schemas.microsoft.com/office/drawing/2014/main" id="{5888F94F-2E27-4620-8C70-100B9AEF7B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8058" y="3486150"/>
            <a:ext cx="4986909" cy="11239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700"/>
              </a:spcAft>
              <a:buNone/>
              <a:defRPr sz="24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17835C"/>
                </a:solidFill>
                <a:latin typeface="Arial"/>
                <a:ea typeface="Arial"/>
                <a:cs typeface="Arial"/>
              </a:rPr>
              <a:t>REPEAT CUSTOMER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24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400" b="1">
                <a:solidFill>
                  <a:srgbClr val="17835C"/>
                </a:solidFill>
                <a:latin typeface="Arial"/>
                <a:ea typeface="Arial"/>
                <a:cs typeface="Arial"/>
              </a:rPr>
              <a:t>$12 reactivation  |  $81 AOV</a:t>
            </a:r>
          </a:p>
        </p:txBody>
      </p:sp>
      <p:sp>
        <p:nvSpPr>
          <p:cNvPr id="8" name="economics-repeat-detail">
            <a:extLst xmlns:a="http://schemas.openxmlformats.org/drawingml/2006/main">
              <a:ext uri="{FF2B5EF4-FFF2-40B4-BE49-F238E27FC236}">
                <a16:creationId xmlns:a16="http://schemas.microsoft.com/office/drawing/2014/main" id="{B97C05CF-E41D-4407-B642-3D6DF417B0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8058" y="4972050"/>
            <a:ext cx="5236655" cy="85725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6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00" b="0">
                <a:solidFill>
                  <a:srgbClr val="17835C"/>
                </a:solidFill>
                <a:latin typeface="Arial"/>
                <a:ea typeface="Arial"/>
                <a:cs typeface="Arial"/>
              </a:rPr>
              <a:t>48% contribution margin
Lower return rate
2.1x profit per order</a:t>
            </a:r>
          </a:p>
        </p:txBody>
      </p:sp>
      <p:sp>
        <p:nvSpPr>
          <p:cNvPr id="9" name="footer-5">
            <a:extLst xmlns:a="http://schemas.openxmlformats.org/drawingml/2006/main">
              <a:ext uri="{FF2B5EF4-FFF2-40B4-BE49-F238E27FC236}">
                <a16:creationId xmlns:a16="http://schemas.microsoft.com/office/drawing/2014/main" id="{CA913800-B701-4CF6-AC56-1E7D3A6313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79315" y="6279261"/>
            <a:ext cx="518922" cy="24126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Autofit/>
          </a:bodyPr>
          <a:lstStyle xmlns:a="http://schemas.openxmlformats.org/drawingml/2006/main"/>
          <a:p xmlns:a="http://schemas.openxmlformats.org/drawingml/2006/main">
            <a:pPr algn="r">
              <a:lnSpc>
                <a:spcPct val="110000"/>
              </a:lnSpc>
              <a:spcAft>
                <a:spcPts val="0"/>
              </a:spcAft>
              <a:buNone/>
              <a:defRPr sz="1000">
                <a:solidFill>
                  <a:srgbClr val="5E6673"/>
                </a:solidFill>
                <a:latin typeface="Arial"/>
                <a:ea typeface="Arial"/>
                <a:cs typeface="Arial"/>
              </a:defRPr>
            </a:pPr>
            <a:r>
              <a:rPr sz="10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701371679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9" name="engine-title">
            <a:extLst xmlns:a="http://schemas.openxmlformats.org/drawingml/2006/main">
              <a:ext uri="{FF2B5EF4-FFF2-40B4-BE49-F238E27FC236}">
                <a16:creationId xmlns:a16="http://schemas.microsoft.com/office/drawing/2014/main" id="{C81D6AB4-B685-4611-89ED-A8B4E4C68F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344043"/>
            <a:ext cx="11404568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0000"/>
              </a:lnSpc>
              <a:spcAft>
                <a:spcPts val="0"/>
              </a:spcAft>
              <a:buNone/>
              <a:defRPr sz="29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9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The growth engine needs one move in each stage</a:t>
            </a:r>
          </a:p>
        </p:txBody>
      </p:sp>
      <p:sp>
        <p:nvSpPr>
          <p:cNvPr id="2" name="rule-acquisition">
            <a:extLst xmlns:a="http://schemas.openxmlformats.org/drawingml/2006/main">
              <a:ext uri="{FF2B5EF4-FFF2-40B4-BE49-F238E27FC236}">
                <a16:creationId xmlns:a16="http://schemas.microsoft.com/office/drawing/2014/main" id="{4349A0D8-83F1-48D6-8035-4556F6A8B9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2933700"/>
            <a:ext cx="3568732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D8DFF"/>
          </a:solidFill>
        </p:spPr>
      </p:sp>
      <p:sp>
        <p:nvSpPr>
          <p:cNvPr id="3" name="rule-conversion">
            <a:extLst xmlns:a="http://schemas.openxmlformats.org/drawingml/2006/main">
              <a:ext uri="{FF2B5EF4-FFF2-40B4-BE49-F238E27FC236}">
                <a16:creationId xmlns:a16="http://schemas.microsoft.com/office/drawing/2014/main" id="{31473E30-DB49-4513-A013-0CC56C630B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1682" y="2933700"/>
            <a:ext cx="3568732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7C4E8"/>
          </a:solidFill>
        </p:spPr>
      </p:sp>
      <p:sp>
        <p:nvSpPr>
          <p:cNvPr id="4" name="rule-retention">
            <a:extLst xmlns:a="http://schemas.openxmlformats.org/drawingml/2006/main">
              <a:ext uri="{FF2B5EF4-FFF2-40B4-BE49-F238E27FC236}">
                <a16:creationId xmlns:a16="http://schemas.microsoft.com/office/drawing/2014/main" id="{E7614B2E-2608-4BB8-85B1-7D97CA6858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2933700"/>
            <a:ext cx="3568732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835C"/>
          </a:solidFill>
        </p:spPr>
      </p:sp>
      <p:sp>
        <p:nvSpPr>
          <p:cNvPr id="5" name="engine-acquisition">
            <a:extLst xmlns:a="http://schemas.openxmlformats.org/drawingml/2006/main">
              <a:ext uri="{FF2B5EF4-FFF2-40B4-BE49-F238E27FC236}">
                <a16:creationId xmlns:a16="http://schemas.microsoft.com/office/drawing/2014/main" id="{0BFDD1C5-48D2-4B32-B0E4-858B07C1C7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3333750"/>
            <a:ext cx="3568732" cy="2657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900"/>
              </a:spcAft>
              <a:buNone/>
              <a:defRPr sz="21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3D8DFF"/>
                </a:solidFill>
                <a:latin typeface="Arial"/>
                <a:ea typeface="Arial"/>
                <a:cs typeface="Arial"/>
              </a:rPr>
              <a:t>ACQUISITION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900"/>
              </a:spcAft>
              <a:buNone/>
              <a:defRPr sz="21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1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Buy profit, not clicks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21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Shift search budget toward high-margin categories and cap bids by contribution profit.</a:t>
            </a:r>
          </a:p>
        </p:txBody>
      </p:sp>
      <p:sp>
        <p:nvSpPr>
          <p:cNvPr id="6" name="engine-conversion">
            <a:extLst xmlns:a="http://schemas.openxmlformats.org/drawingml/2006/main">
              <a:ext uri="{FF2B5EF4-FFF2-40B4-BE49-F238E27FC236}">
                <a16:creationId xmlns:a16="http://schemas.microsoft.com/office/drawing/2014/main" id="{BAF0C11E-DF5B-47CF-9E2D-1FE9FC2287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1682" y="3333750"/>
            <a:ext cx="3568732" cy="2657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900"/>
              </a:spcAft>
              <a:buNone/>
              <a:defRPr sz="21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67C4E8"/>
                </a:solidFill>
                <a:latin typeface="Arial"/>
                <a:ea typeface="Arial"/>
                <a:cs typeface="Arial"/>
              </a:rPr>
              <a:t>CONVERSION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900"/>
              </a:spcAft>
              <a:buNone/>
              <a:defRPr sz="21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1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Remove checkout friction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21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Compress mobile checkout, surface delivery dates earlier, and test the free-shipping threshold.</a:t>
            </a:r>
          </a:p>
        </p:txBody>
      </p:sp>
      <p:sp>
        <p:nvSpPr>
          <p:cNvPr id="7" name="engine-retention">
            <a:extLst xmlns:a="http://schemas.openxmlformats.org/drawingml/2006/main">
              <a:ext uri="{FF2B5EF4-FFF2-40B4-BE49-F238E27FC236}">
                <a16:creationId xmlns:a16="http://schemas.microsoft.com/office/drawing/2014/main" id="{7DEE3424-6F64-4F6A-95A9-8C9580DD6F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9600" y="3333750"/>
            <a:ext cx="3568732" cy="2657475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900"/>
              </a:spcAft>
              <a:buNone/>
              <a:defRPr sz="21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17835C"/>
                </a:solidFill>
                <a:latin typeface="Arial"/>
                <a:ea typeface="Arial"/>
                <a:cs typeface="Arial"/>
              </a:rPr>
              <a:t>RETENTION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900"/>
              </a:spcAft>
              <a:buNone/>
              <a:defRPr sz="21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1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Earn the second order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21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Launch replenishment, post-purchase education, and a behavior-based win-back journey.</a:t>
            </a:r>
          </a:p>
        </p:txBody>
      </p:sp>
      <p:sp>
        <p:nvSpPr>
          <p:cNvPr id="8" name="footer-6">
            <a:extLst xmlns:a="http://schemas.openxmlformats.org/drawingml/2006/main">
              <a:ext uri="{FF2B5EF4-FFF2-40B4-BE49-F238E27FC236}">
                <a16:creationId xmlns:a16="http://schemas.microsoft.com/office/drawing/2014/main" id="{2E10D66F-50CB-4E87-9568-3B73DC6C42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79315" y="6279261"/>
            <a:ext cx="518922" cy="24126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Autofit/>
          </a:bodyPr>
          <a:lstStyle xmlns:a="http://schemas.openxmlformats.org/drawingml/2006/main"/>
          <a:p xmlns:a="http://schemas.openxmlformats.org/drawingml/2006/main">
            <a:pPr algn="r">
              <a:lnSpc>
                <a:spcPct val="110000"/>
              </a:lnSpc>
              <a:spcAft>
                <a:spcPts val="0"/>
              </a:spcAft>
              <a:buNone/>
              <a:defRPr sz="1000">
                <a:solidFill>
                  <a:srgbClr val="5E6673"/>
                </a:solidFill>
                <a:latin typeface="Arial"/>
                <a:ea typeface="Arial"/>
                <a:cs typeface="Arial"/>
              </a:defRPr>
            </a:pPr>
            <a:r>
              <a:rPr sz="10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714498466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0" name="channel-title">
            <a:extLst xmlns:a="http://schemas.openxmlformats.org/drawingml/2006/main">
              <a:ext uri="{FF2B5EF4-FFF2-40B4-BE49-F238E27FC236}">
                <a16:creationId xmlns:a16="http://schemas.microsoft.com/office/drawing/2014/main" id="{E69CF0A0-DD0E-47BF-A15C-F44C6F361F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344043"/>
            <a:ext cx="11404568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0000"/>
              </a:lnSpc>
              <a:spcAft>
                <a:spcPts val="0"/>
              </a:spcAft>
              <a:buNone/>
              <a:defRPr sz="29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9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Email and search carry the strongest conversion gains</a:t>
            </a:r>
          </a:p>
        </p:txBody>
      </p:sp>
      <p:sp>
        <p:nvSpPr>
          <p:cNvPr id="2" name="channel-insight-1">
            <a:extLst xmlns:a="http://schemas.openxmlformats.org/drawingml/2006/main">
              <a:ext uri="{FF2B5EF4-FFF2-40B4-BE49-F238E27FC236}">
                <a16:creationId xmlns:a16="http://schemas.microsoft.com/office/drawing/2014/main" id="{E7A1EBDD-730D-43D5-B684-B898828AE0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4402" y="1428750"/>
            <a:ext cx="5533930" cy="1333500"/>
          </a:xfrm>
          <a:prstGeom xmlns:a="http://schemas.openxmlformats.org/drawingml/2006/main" prst="roundRect">
            <a:avLst>
              <a:gd name="adj" fmla="val 5714"/>
            </a:avLst>
          </a:prstGeom>
          <a:solidFill xmlns:a="http://schemas.openxmlformats.org/drawingml/2006/main">
            <a:srgbClr val="E6F4EE"/>
          </a:solidFill>
        </p:spPr>
      </p:sp>
      <p:sp>
        <p:nvSpPr>
          <p:cNvPr id="3" name="channel-insight-2">
            <a:extLst xmlns:a="http://schemas.openxmlformats.org/drawingml/2006/main">
              <a:ext uri="{FF2B5EF4-FFF2-40B4-BE49-F238E27FC236}">
                <a16:creationId xmlns:a16="http://schemas.microsoft.com/office/drawing/2014/main" id="{7C42D3E8-CEB5-4EDC-9EAE-B6727E42B6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4402" y="3057525"/>
            <a:ext cx="5533930" cy="1333500"/>
          </a:xfrm>
          <a:prstGeom xmlns:a="http://schemas.openxmlformats.org/drawingml/2006/main" prst="roundRect">
            <a:avLst>
              <a:gd name="adj" fmla="val 5714"/>
            </a:avLst>
          </a:prstGeom>
          <a:solidFill xmlns:a="http://schemas.openxmlformats.org/drawingml/2006/main">
            <a:srgbClr val="F1F3F5"/>
          </a:solidFill>
        </p:spPr>
      </p:sp>
      <p:sp>
        <p:nvSpPr>
          <p:cNvPr id="4" name="channel-insight-3">
            <a:extLst xmlns:a="http://schemas.openxmlformats.org/drawingml/2006/main">
              <a:ext uri="{FF2B5EF4-FFF2-40B4-BE49-F238E27FC236}">
                <a16:creationId xmlns:a16="http://schemas.microsoft.com/office/drawing/2014/main" id="{8C1A0593-AE85-4AFD-967B-7FC786FCF0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4402" y="4686300"/>
            <a:ext cx="5533930" cy="1333500"/>
          </a:xfrm>
          <a:prstGeom xmlns:a="http://schemas.openxmlformats.org/drawingml/2006/main" prst="roundRect">
            <a:avLst>
              <a:gd name="adj" fmla="val 5714"/>
            </a:avLst>
          </a:prstGeom>
          <a:solidFill xmlns:a="http://schemas.openxmlformats.org/drawingml/2006/main">
            <a:srgbClr val="F1F3F5"/>
          </a:solidFill>
        </p:spPr>
      </p:sp>
      <p:sp>
        <p:nvSpPr>
          <p:cNvPr id="5" name="channel-insight-copy-1">
            <a:extLst xmlns:a="http://schemas.openxmlformats.org/drawingml/2006/main">
              <a:ext uri="{FF2B5EF4-FFF2-40B4-BE49-F238E27FC236}">
                <a16:creationId xmlns:a16="http://schemas.microsoft.com/office/drawing/2014/main" id="{9EA2E4C4-AF92-4155-8A55-2086751CD6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61677" y="1657350"/>
            <a:ext cx="4986909" cy="914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500"/>
              </a:spcAft>
              <a:buNone/>
              <a:defRPr sz="165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17835C"/>
                </a:solidFill>
                <a:latin typeface="Arial"/>
                <a:ea typeface="Arial"/>
                <a:cs typeface="Arial"/>
              </a:rPr>
              <a:t>EMAIL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65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50" b="0">
                <a:solidFill>
                  <a:srgbClr val="17835C"/>
                </a:solidFill>
                <a:latin typeface="Arial"/>
                <a:ea typeface="Arial"/>
                <a:cs typeface="Arial"/>
              </a:rPr>
              <a:t>7.3% conversion makes lifecycle expansion the fastest profit lever.</a:t>
            </a:r>
          </a:p>
        </p:txBody>
      </p:sp>
      <p:sp>
        <p:nvSpPr>
          <p:cNvPr id="6" name="channel-insight-copy-2">
            <a:extLst xmlns:a="http://schemas.openxmlformats.org/drawingml/2006/main">
              <a:ext uri="{FF2B5EF4-FFF2-40B4-BE49-F238E27FC236}">
                <a16:creationId xmlns:a16="http://schemas.microsoft.com/office/drawing/2014/main" id="{3EF397A6-FA7B-462B-B36D-10673E8825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61677" y="3286125"/>
            <a:ext cx="4986909" cy="914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500"/>
              </a:spcAft>
              <a:buNone/>
              <a:defRPr sz="165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3D8DFF"/>
                </a:solidFill>
                <a:latin typeface="Arial"/>
                <a:ea typeface="Arial"/>
                <a:cs typeface="Arial"/>
              </a:rPr>
              <a:t>SEARCH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65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50" b="0">
                <a:solidFill>
                  <a:srgbClr val="111111"/>
                </a:solidFill>
                <a:latin typeface="Arial"/>
                <a:ea typeface="Arial"/>
                <a:cs typeface="Arial"/>
              </a:rPr>
              <a:t>Conversion rose 0.7 pts; rebalance toward high-margin categories.</a:t>
            </a:r>
          </a:p>
        </p:txBody>
      </p:sp>
      <p:sp>
        <p:nvSpPr>
          <p:cNvPr id="7" name="channel-insight-copy-3">
            <a:extLst xmlns:a="http://schemas.openxmlformats.org/drawingml/2006/main">
              <a:ext uri="{FF2B5EF4-FFF2-40B4-BE49-F238E27FC236}">
                <a16:creationId xmlns:a16="http://schemas.microsoft.com/office/drawing/2014/main" id="{9B7F3F4B-6594-430A-921D-570A359278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61677" y="4914900"/>
            <a:ext cx="4986909" cy="9144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500"/>
              </a:spcAft>
              <a:buNone/>
              <a:defRPr sz="165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B7791F"/>
                </a:solidFill>
                <a:latin typeface="Arial"/>
                <a:ea typeface="Arial"/>
                <a:cs typeface="Arial"/>
              </a:rPr>
              <a:t>PAID SOCIAL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65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65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Improving, but still below the 3.5% scale threshold.</a:t>
            </a:r>
          </a:p>
        </p:txBody>
      </p:sp>
      <p:sp>
        <p:nvSpPr>
          <p:cNvPr id="8" name="footer-7">
            <a:extLst xmlns:a="http://schemas.openxmlformats.org/drawingml/2006/main">
              <a:ext uri="{FF2B5EF4-FFF2-40B4-BE49-F238E27FC236}">
                <a16:creationId xmlns:a16="http://schemas.microsoft.com/office/drawing/2014/main" id="{ECA38012-2100-4715-ABCA-0FBA101AC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79315" y="6279261"/>
            <a:ext cx="518922" cy="24126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Autofit/>
          </a:bodyPr>
          <a:lstStyle xmlns:a="http://schemas.openxmlformats.org/drawingml/2006/main"/>
          <a:p xmlns:a="http://schemas.openxmlformats.org/drawingml/2006/main">
            <a:pPr algn="r">
              <a:lnSpc>
                <a:spcPct val="110000"/>
              </a:lnSpc>
              <a:spcAft>
                <a:spcPts val="0"/>
              </a:spcAft>
              <a:buNone/>
              <a:defRPr sz="1000">
                <a:solidFill>
                  <a:srgbClr val="5E6673"/>
                </a:solidFill>
                <a:latin typeface="Arial"/>
                <a:ea typeface="Arial"/>
                <a:cs typeface="Arial"/>
              </a:defRPr>
            </a:pPr>
            <a:r>
              <a:rPr sz="10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7</a:t>
            </a:r>
          </a:p>
        </p:txBody>
      </p:sp>
      <p:graphicFrame>
        <p:nvGraphicFramePr>
          <p:cNvPr id="18" name="Chart"/>
          <p:cNvGraphicFramePr/>
          <p:nvPr/>
        </p:nvGraphicFramePr>
        <p:xfrm>
          <a:off xmlns:a="http://schemas.openxmlformats.org/drawingml/2006/main" x="408718" y="1190625"/>
          <a:ext xmlns:a="http://schemas.openxmlformats.org/drawingml/2006/main" cx="5124164" cy="5095875"/>
        </p:xfrm>
        <a:graphic xmlns:a="http://schemas.openxmlformats.org/drawingml/2006/main">
          <a:graphicData uri="http://schemas.openxmlformats.org/drawingml/2006/chart">
            <c:chart xmlns:r="http://schemas.openxmlformats.org/officeDocument/2006/relationships" xmlns:c="http://schemas.openxmlformats.org/drawingml/2006/chart" r:id="R9a215d3b36f44882"/>
          </a:graphicData>
        </a:graphic>
      </p:graphicFrame>
    </p:spTree>
    <p:extLst>
      <p:ext uri="{BB962C8B-B14F-4D97-AF65-F5344CB8AC3E}">
        <p14:creationId xmlns:p14="http://schemas.microsoft.com/office/powerpoint/2010/main" val="1977503468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5" name="initiative-title">
            <a:extLst xmlns:a="http://schemas.openxmlformats.org/drawingml/2006/main">
              <a:ext uri="{FF2B5EF4-FFF2-40B4-BE49-F238E27FC236}">
                <a16:creationId xmlns:a16="http://schemas.microsoft.com/office/drawing/2014/main" id="{EA5D741A-E599-452A-8C2E-FF5E8DB9DF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344043"/>
            <a:ext cx="11404568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0000"/>
              </a:lnSpc>
              <a:spcAft>
                <a:spcPts val="0"/>
              </a:spcAft>
              <a:buNone/>
              <a:defRPr sz="29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9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Six initiatives can add $620K in annualized contribution profit</a:t>
            </a:r>
          </a:p>
        </p:txBody>
      </p:sp>
      <p:sp>
        <p:nvSpPr>
          <p:cNvPr id="2" name="initiative-context">
            <a:extLst xmlns:a="http://schemas.openxmlformats.org/drawingml/2006/main">
              <a:ext uri="{FF2B5EF4-FFF2-40B4-BE49-F238E27FC236}">
                <a16:creationId xmlns:a16="http://schemas.microsoft.com/office/drawing/2014/main" id="{3DDF7F55-B8C0-4DA6-8259-479259E6EC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907" y="1162050"/>
            <a:ext cx="11404568" cy="685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Autofit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5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5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Prioritized by time to proof, controllability, and expected profit impact. Values are synthetic and shown for portfolio demonstration.</a:t>
            </a:r>
          </a:p>
        </p:txBody>
      </p:sp>
      <p:graphicFrame>
        <p:nvGraphicFramePr>
          <p:cNvPr id="7" name="initiative-table"/>
          <p:cNvGraphicFramePr/>
          <p:nvPr/>
        </p:nvGraphicFramePr>
        <p:xfrm>
          <a:off xmlns:a="http://schemas.openxmlformats.org/drawingml/2006/main" x="393668" y="2095500"/>
          <a:ext xmlns:a="http://schemas.openxmlformats.org/drawingml/2006/main" cx="11404568" cy="3905250"/>
        </p:xfrm>
        <a:graphic xmlns:a="http://schemas.openxmlformats.org/drawingml/2006/main">
          <a:graphicData uri="http://schemas.openxmlformats.org/drawingml/2006/table">
            <a:tbl>
              <a:tblPr/>
              <a:tblGrid>
                <a:gridCol w="4191000"/>
                <a:gridCol w="1762125"/>
                <a:gridCol w="1619250"/>
                <a:gridCol w="2238375"/>
                <a:gridCol w="1593818"/>
              </a:tblGrid>
              <a:tr h="557893">
                <a:tc>
                  <a:txBody>
                    <a:bodyPr/>
                    <a:lstStyle/>
                    <a:p>
                      <a:r>
                        <a:t>Initiative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Owner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Timing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Annualized impact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Risk</a:t>
                      </a:r>
                    </a:p>
                  </a:txBody>
                  <a:tcPr marL="91440" marR="91440" marT="45720" marB="45720"/>
                </a:tc>
              </a:tr>
              <a:tr h="557893">
                <a:tc>
                  <a:txBody>
                    <a:bodyPr/>
                    <a:lstStyle/>
                    <a:p>
                      <a:r>
                        <a:t>Repeat-purchase email journeys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Lifecycle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Wk 1-4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$180K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Low</a:t>
                      </a:r>
                    </a:p>
                  </a:txBody>
                  <a:tcPr marL="91440" marR="91440" marT="45720" marB="45720"/>
                </a:tc>
              </a:tr>
              <a:tr h="557893">
                <a:tc>
                  <a:txBody>
                    <a:bodyPr/>
                    <a:lstStyle/>
                    <a:p>
                      <a:r>
                        <a:t>Checkout simplification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Product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Wk 1-6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$150K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Medium</a:t>
                      </a:r>
                    </a:p>
                  </a:txBody>
                  <a:tcPr marL="91440" marR="91440" marT="45720" marB="45720"/>
                </a:tc>
              </a:tr>
              <a:tr h="557893">
                <a:tc>
                  <a:txBody>
                    <a:bodyPr/>
                    <a:lstStyle/>
                    <a:p>
                      <a:r>
                        <a:t>Free-shipping threshold test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Growth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Wk 3-8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$120K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Medium</a:t>
                      </a:r>
                    </a:p>
                  </a:txBody>
                  <a:tcPr marL="91440" marR="91440" marT="45720" marB="45720"/>
                </a:tc>
              </a:tr>
              <a:tr h="557893">
                <a:tc>
                  <a:txBody>
                    <a:bodyPr/>
                    <a:lstStyle/>
                    <a:p>
                      <a:r>
                        <a:t>High-margin search rebalance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Paid Media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Wk 1-4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$90K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Low</a:t>
                      </a:r>
                    </a:p>
                  </a:txBody>
                  <a:tcPr marL="91440" marR="91440" marT="45720" marB="45720"/>
                </a:tc>
              </a:tr>
              <a:tr h="557893">
                <a:tc>
                  <a:txBody>
                    <a:bodyPr/>
                    <a:lstStyle/>
                    <a:p>
                      <a:r>
                        <a:t>Behavior-based win-back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CRM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Wk 5-10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$50K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Low</a:t>
                      </a:r>
                    </a:p>
                  </a:txBody>
                  <a:tcPr marL="91440" marR="91440" marT="45720" marB="45720"/>
                </a:tc>
              </a:tr>
              <a:tr h="557893">
                <a:tc>
                  <a:txBody>
                    <a:bodyPr/>
                    <a:lstStyle/>
                    <a:p>
                      <a:r>
                        <a:t>Supplier pack-size negotiation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Operations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Wk 4-12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$30K</a:t>
                      </a:r>
                    </a:p>
                  </a:txBody>
                  <a:tcPr marL="91440" marR="91440" marT="45720" marB="45720"/>
                </a:tc>
                <a:tc>
                  <a:txBody>
                    <a:bodyPr/>
                    <a:lstStyle/>
                    <a:p>
                      <a:r>
                        <a:t>High</a:t>
                      </a:r>
                    </a:p>
                  </a:txBody>
                  <a:tcPr marL="91440" marR="91440" marT="45720" marB="45720"/>
                </a:tc>
              </a:tr>
            </a:tbl>
          </a:graphicData>
        </a:graphic>
      </p:graphicFrame>
      <p:sp>
        <p:nvSpPr>
          <p:cNvPr id="4" name="footer-8">
            <a:extLst xmlns:a="http://schemas.openxmlformats.org/drawingml/2006/main">
              <a:ext uri="{FF2B5EF4-FFF2-40B4-BE49-F238E27FC236}">
                <a16:creationId xmlns:a16="http://schemas.microsoft.com/office/drawing/2014/main" id="{9B86CBA2-597D-4DAE-B13C-99114F9800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79315" y="6279261"/>
            <a:ext cx="518922" cy="24126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Autofit/>
          </a:bodyPr>
          <a:lstStyle xmlns:a="http://schemas.openxmlformats.org/drawingml/2006/main"/>
          <a:p xmlns:a="http://schemas.openxmlformats.org/drawingml/2006/main">
            <a:pPr algn="r">
              <a:lnSpc>
                <a:spcPct val="110000"/>
              </a:lnSpc>
              <a:spcAft>
                <a:spcPts val="0"/>
              </a:spcAft>
              <a:buNone/>
              <a:defRPr sz="1000">
                <a:solidFill>
                  <a:srgbClr val="5E6673"/>
                </a:solidFill>
                <a:latin typeface="Arial"/>
                <a:ea typeface="Arial"/>
                <a:cs typeface="Arial"/>
              </a:defRPr>
            </a:pPr>
            <a:r>
              <a:rPr sz="10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164739891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3" name="timeline-title">
            <a:extLst xmlns:a="http://schemas.openxmlformats.org/drawingml/2006/main">
              <a:ext uri="{FF2B5EF4-FFF2-40B4-BE49-F238E27FC236}">
                <a16:creationId xmlns:a16="http://schemas.microsoft.com/office/drawing/2014/main" id="{8C6FC68D-E832-4689-9432-116959F0F3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344043"/>
            <a:ext cx="11404568" cy="8763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90000"/>
              </a:lnSpc>
              <a:spcAft>
                <a:spcPts val="0"/>
              </a:spcAft>
              <a:buNone/>
              <a:defRPr sz="290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900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The 90-day plan moves from proof to scale</a:t>
            </a:r>
          </a:p>
        </p:txBody>
      </p:sp>
      <p:cxnSp>
        <p:nvCxnSpPr>
          <p:cNvPr id="14" name="timeline-line"/>
          <p:cNvCxnSpPr/>
          <p:nvPr/>
        </p:nvCxnSpPr>
        <p:spPr>
          <a:xfrm xmlns:a="http://schemas.openxmlformats.org/drawingml/2006/main">
            <a:off x="337757" y="3373755"/>
            <a:ext cx="11049000" cy="286"/>
          </a:xfrm>
          <a:prstGeom xmlns:a="http://schemas.openxmlformats.org/drawingml/2006/main" prst="straightConnector1">
            <a:avLst/>
          </a:prstGeom>
          <a:ln xmlns:a="http://schemas.openxmlformats.org/drawingml/2006/main" w="19050">
            <a:solidFill>
              <a:srgbClr val="B8BCC4"/>
            </a:solidFill>
            <a:prstDash val="solid"/>
          </a:ln>
        </p:spPr>
      </p:cxnSp>
      <p:sp>
        <p:nvSpPr>
          <p:cNvPr id="3" name="timeline-node-1">
            <a:extLst xmlns:a="http://schemas.openxmlformats.org/drawingml/2006/main">
              <a:ext uri="{FF2B5EF4-FFF2-40B4-BE49-F238E27FC236}">
                <a16:creationId xmlns:a16="http://schemas.microsoft.com/office/drawing/2014/main" id="{9A6BC846-5B9D-4877-BB33-2929198AE0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757" y="3310700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3D8DFF"/>
          </a:solidFill>
        </p:spPr>
      </p:sp>
      <p:sp>
        <p:nvSpPr>
          <p:cNvPr id="4" name="timeline-node-2">
            <a:extLst xmlns:a="http://schemas.openxmlformats.org/drawingml/2006/main">
              <a:ext uri="{FF2B5EF4-FFF2-40B4-BE49-F238E27FC236}">
                <a16:creationId xmlns:a16="http://schemas.microsoft.com/office/drawing/2014/main" id="{B94E92D9-B19D-4E04-9D3C-20609D5673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51770" y="3310700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67C4E8"/>
          </a:solidFill>
        </p:spPr>
      </p:sp>
      <p:sp>
        <p:nvSpPr>
          <p:cNvPr id="5" name="timeline-node-3">
            <a:extLst xmlns:a="http://schemas.openxmlformats.org/drawingml/2006/main">
              <a:ext uri="{FF2B5EF4-FFF2-40B4-BE49-F238E27FC236}">
                <a16:creationId xmlns:a16="http://schemas.microsoft.com/office/drawing/2014/main" id="{E64D00F4-0ADE-48CF-8911-EC152172DD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6070" y="3310700"/>
            <a:ext cx="133350" cy="13335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17835C"/>
          </a:solidFill>
        </p:spPr>
      </p:sp>
      <p:sp>
        <p:nvSpPr>
          <p:cNvPr id="6" name="timeline-date-1">
            <a:extLst xmlns:a="http://schemas.openxmlformats.org/drawingml/2006/main">
              <a:ext uri="{FF2B5EF4-FFF2-40B4-BE49-F238E27FC236}">
                <a16:creationId xmlns:a16="http://schemas.microsoft.com/office/drawing/2014/main" id="{36C0249E-55F5-41C5-A0D7-D58931CE03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3668" y="2724150"/>
            <a:ext cx="1612868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35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3D8DFF"/>
                </a:solidFill>
                <a:latin typeface="Arial"/>
                <a:ea typeface="Arial"/>
                <a:cs typeface="Arial"/>
              </a:rPr>
              <a:t>WEEKS 1-4</a:t>
            </a:r>
          </a:p>
        </p:txBody>
      </p:sp>
      <p:sp>
        <p:nvSpPr>
          <p:cNvPr id="7" name="timeline-date-2">
            <a:extLst xmlns:a="http://schemas.openxmlformats.org/drawingml/2006/main">
              <a:ext uri="{FF2B5EF4-FFF2-40B4-BE49-F238E27FC236}">
                <a16:creationId xmlns:a16="http://schemas.microsoft.com/office/drawing/2014/main" id="{8E46DE3B-408C-4FAB-A18D-CB9A5F531C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4156" y="2724150"/>
            <a:ext cx="1612868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35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67C4E8"/>
                </a:solidFill>
                <a:latin typeface="Arial"/>
                <a:ea typeface="Arial"/>
                <a:cs typeface="Arial"/>
              </a:rPr>
              <a:t>WEEKS 5-8</a:t>
            </a:r>
          </a:p>
        </p:txBody>
      </p:sp>
      <p:sp>
        <p:nvSpPr>
          <p:cNvPr id="8" name="timeline-date-3">
            <a:extLst xmlns:a="http://schemas.openxmlformats.org/drawingml/2006/main">
              <a:ext uri="{FF2B5EF4-FFF2-40B4-BE49-F238E27FC236}">
                <a16:creationId xmlns:a16="http://schemas.microsoft.com/office/drawing/2014/main" id="{BB140186-B945-4AFF-8EBC-13B73A6F9E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23218" y="2724150"/>
            <a:ext cx="1612868" cy="3048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135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350" b="1">
                <a:solidFill>
                  <a:srgbClr val="17835C"/>
                </a:solidFill>
                <a:latin typeface="Arial"/>
                <a:ea typeface="Arial"/>
                <a:cs typeface="Arial"/>
              </a:rPr>
              <a:t>WEEKS 9-12</a:t>
            </a:r>
          </a:p>
        </p:txBody>
      </p:sp>
      <p:sp>
        <p:nvSpPr>
          <p:cNvPr id="9" name="timeline-copy-1">
            <a:extLst xmlns:a="http://schemas.openxmlformats.org/drawingml/2006/main">
              <a:ext uri="{FF2B5EF4-FFF2-40B4-BE49-F238E27FC236}">
                <a16:creationId xmlns:a16="http://schemas.microsoft.com/office/drawing/2014/main" id="{03626551-1074-45ED-84BB-0A5CEC607A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9859" y="3822668"/>
            <a:ext cx="3156109" cy="1586294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700"/>
              </a:spcAft>
              <a:buNone/>
              <a:defRPr sz="2025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02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Instrument and launch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2025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5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Confirm baselines, ship checkout test, rebalance search, and launch lifecycle journeys.</a:t>
            </a:r>
          </a:p>
        </p:txBody>
      </p:sp>
      <p:sp>
        <p:nvSpPr>
          <p:cNvPr id="10" name="timeline-copy-2">
            <a:extLst xmlns:a="http://schemas.openxmlformats.org/drawingml/2006/main">
              <a:ext uri="{FF2B5EF4-FFF2-40B4-BE49-F238E27FC236}">
                <a16:creationId xmlns:a16="http://schemas.microsoft.com/office/drawing/2014/main" id="{D6B57C50-BB3A-488C-84BA-F43E063AC1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17111" y="3822668"/>
            <a:ext cx="3156109" cy="1586294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700"/>
              </a:spcAft>
              <a:buNone/>
              <a:defRPr sz="2025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02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Prove the economics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2025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5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Read conversion, margin, and repeat-order lift; stop weak variants and expand winners.</a:t>
            </a:r>
          </a:p>
        </p:txBody>
      </p:sp>
      <p:sp>
        <p:nvSpPr>
          <p:cNvPr id="11" name="timeline-copy-3">
            <a:extLst xmlns:a="http://schemas.openxmlformats.org/drawingml/2006/main">
              <a:ext uri="{FF2B5EF4-FFF2-40B4-BE49-F238E27FC236}">
                <a16:creationId xmlns:a16="http://schemas.microsoft.com/office/drawing/2014/main" id="{A753408E-652F-49DA-8D3D-AA7DD1E8B2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7879" y="3822668"/>
            <a:ext cx="3156109" cy="1586294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lnSpc>
                <a:spcPct val="110000"/>
              </a:lnSpc>
              <a:spcAft>
                <a:spcPts val="700"/>
              </a:spcAft>
              <a:buNone/>
              <a:defRPr sz="2025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2025" b="1">
                <a:solidFill>
                  <a:srgbClr val="111111"/>
                </a:solidFill>
                <a:latin typeface="Arial"/>
                <a:ea typeface="Arial"/>
                <a:cs typeface="Arial"/>
              </a:rPr>
              <a:t>Scale with guardrails</a:t>
            </a:r>
          </a:p>
          <a:p xmlns:a="http://schemas.openxmlformats.org/drawingml/2006/main">
            <a:pPr algn="l">
              <a:lnSpc>
                <a:spcPct val="110000"/>
              </a:lnSpc>
              <a:spcAft>
                <a:spcPts val="0"/>
              </a:spcAft>
              <a:buNone/>
              <a:defRPr sz="2025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rPr sz="15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Roll winning journeys to all segments and lock channel budgets to contribution profit.</a:t>
            </a:r>
          </a:p>
        </p:txBody>
      </p:sp>
      <p:sp>
        <p:nvSpPr>
          <p:cNvPr id="12" name="footer-9">
            <a:extLst xmlns:a="http://schemas.openxmlformats.org/drawingml/2006/main">
              <a:ext uri="{FF2B5EF4-FFF2-40B4-BE49-F238E27FC236}">
                <a16:creationId xmlns:a16="http://schemas.microsoft.com/office/drawing/2014/main" id="{43E7AD9D-466D-4E82-9A5F-3A19E7A595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79315" y="6279261"/>
            <a:ext cx="518922" cy="241268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wrap="square" lIns="0" tIns="0" rIns="0" bIns="0" anchor="b">
            <a:noAutofit/>
          </a:bodyPr>
          <a:lstStyle xmlns:a="http://schemas.openxmlformats.org/drawingml/2006/main"/>
          <a:p xmlns:a="http://schemas.openxmlformats.org/drawingml/2006/main">
            <a:pPr algn="r">
              <a:lnSpc>
                <a:spcPct val="110000"/>
              </a:lnSpc>
              <a:spcAft>
                <a:spcPts val="0"/>
              </a:spcAft>
              <a:buNone/>
              <a:defRPr sz="1000">
                <a:solidFill>
                  <a:srgbClr val="5E6673"/>
                </a:solidFill>
                <a:latin typeface="Arial"/>
                <a:ea typeface="Arial"/>
                <a:cs typeface="Arial"/>
              </a:defRPr>
            </a:pPr>
            <a:r>
              <a:rPr sz="1000" b="0">
                <a:solidFill>
                  <a:srgbClr val="5E6673"/>
                </a:solidFill>
                <a:latin typeface="Arial"/>
                <a:ea typeface="Arial"/>
                <a:cs typeface="Arial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53003708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2026-07-18T08:29:34.7930000Z</dcterms:created>
  <dcterms:modified xsi:type="dcterms:W3CDTF">2026-07-18T08:29:34.7930000Z</dcterms:modified>
</coreProperties>
</file>